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725" autoAdjust="0"/>
  </p:normalViewPr>
  <p:slideViewPr>
    <p:cSldViewPr>
      <p:cViewPr varScale="1">
        <p:scale>
          <a:sx n="108" d="100"/>
          <a:sy n="108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5A8D2-C8BB-475C-BEEA-ABAE8A87948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C6E52-F53D-4E4B-AF19-66C7F35F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82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EB7E5-0205-4DE4-84CC-4748F04BF1C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BF2B7-5D26-49DE-90B0-1F0CC194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375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3495E-8619-4E4C-B8C4-DFE900F11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ctr" anchorCtr="0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08B4FC-A7BA-485E-97B7-3256D69EA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33305"/>
            <a:ext cx="6858000" cy="60466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3028A-D234-4C54-8780-E40C0F25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DD9F-78B0-41C1-865E-11EAA14E6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51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0752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800"/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457200" y="2348881"/>
            <a:ext cx="8075240" cy="33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77277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0752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8881"/>
            <a:ext cx="8075240" cy="33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F3AA7-8D1D-4094-95D7-0F0AD16921C5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2" name="Picture 2" descr="International Organization of Legal Metrology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2595"/>
            <a:ext cx="5616624" cy="72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77E5F24-2508-411F-8819-D3B46D8DEF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"/>
          <a:stretch/>
        </p:blipFill>
        <p:spPr>
          <a:xfrm>
            <a:off x="7877907" y="129678"/>
            <a:ext cx="1089828" cy="846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3864C57-05C1-4CFD-849C-64D42F02C35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71" y="125539"/>
            <a:ext cx="1089827" cy="846267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9BA7FEF-2626-4005-A92C-C74012E8D900}"/>
              </a:ext>
            </a:extLst>
          </p:cNvPr>
          <p:cNvSpPr txBox="1">
            <a:spLocks/>
          </p:cNvSpPr>
          <p:nvPr userDrawn="1"/>
        </p:nvSpPr>
        <p:spPr>
          <a:xfrm>
            <a:off x="179512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2021 – RLMO RT meeting</a:t>
            </a:r>
          </a:p>
        </p:txBody>
      </p:sp>
    </p:spTree>
    <p:extLst>
      <p:ext uri="{BB962C8B-B14F-4D97-AF65-F5344CB8AC3E}">
        <p14:creationId xmlns:p14="http://schemas.microsoft.com/office/powerpoint/2010/main" val="232442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158655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3600" dirty="0"/>
              <a:t>WELMEC </a:t>
            </a:r>
            <a:r>
              <a:rPr lang="cs-CZ" sz="3600" dirty="0" err="1"/>
              <a:t>e.V</a:t>
            </a:r>
            <a:r>
              <a:rPr lang="cs-CZ" sz="3600" dirty="0"/>
              <a:t>.</a:t>
            </a:r>
            <a:r>
              <a:rPr lang="en-GB" sz="3600" dirty="0"/>
              <a:t> </a:t>
            </a:r>
            <a:br>
              <a:rPr lang="en-GB" sz="3600" dirty="0"/>
            </a:br>
            <a:r>
              <a:rPr lang="en-GB" sz="3600" dirty="0"/>
              <a:t>Update to the RLMO Round Table</a:t>
            </a:r>
            <a:endParaRPr lang="en-GB" sz="36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848672"/>
            <a:ext cx="6858000" cy="6046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RLMO Round Table meeting - September 30,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6A5C59-AB15-4458-B527-5E162002760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5916" y="2708920"/>
            <a:ext cx="1512168" cy="1512168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C6F2229D-2D5F-46CA-9663-E3373D1394F1}"/>
              </a:ext>
            </a:extLst>
          </p:cNvPr>
          <p:cNvSpPr txBox="1">
            <a:spLocks/>
          </p:cNvSpPr>
          <p:nvPr/>
        </p:nvSpPr>
        <p:spPr>
          <a:xfrm>
            <a:off x="1098376" y="4869160"/>
            <a:ext cx="68580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Pavel Klenovsky, Czech Metrology Institute</a:t>
            </a:r>
            <a:endParaRPr lang="en-GB" dirty="0"/>
          </a:p>
        </p:txBody>
      </p:sp>
      <p:pic>
        <p:nvPicPr>
          <p:cNvPr id="7" name="Grafik 7">
            <a:extLst>
              <a:ext uri="{FF2B5EF4-FFF2-40B4-BE49-F238E27FC236}">
                <a16:creationId xmlns:a16="http://schemas.microsoft.com/office/drawing/2014/main" id="{E303E2D5-5F0D-46B6-95EF-80CB1809C2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902" y="2701327"/>
            <a:ext cx="5609892" cy="166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02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2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significant developments and activities </a:t>
            </a:r>
            <a:br>
              <a:rPr lang="en-US" dirty="0"/>
            </a:br>
            <a:r>
              <a:rPr lang="en-US" dirty="0"/>
              <a:t>during the past year in the RLMO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>
                <a:latin typeface="+mn-lt"/>
              </a:rPr>
              <a:t>fully establishing WELMEC as a legal body – secretariat, corporate design</a:t>
            </a:r>
          </a:p>
          <a:p>
            <a:r>
              <a:rPr lang="en-US" sz="2000" b="0" dirty="0">
                <a:latin typeface="+mn-lt"/>
              </a:rPr>
              <a:t>closer cooperation with EURAMET (communications, cooperation on joint research in metrology – EU EPM)</a:t>
            </a:r>
          </a:p>
          <a:p>
            <a:r>
              <a:rPr lang="en-US" sz="2000" b="0" dirty="0">
                <a:latin typeface="+mn-lt"/>
              </a:rPr>
              <a:t>preparation of 18 new guidance documents and 6 corresponding tables MID/OIML R</a:t>
            </a:r>
            <a:br>
              <a:rPr lang="en-US" sz="2000" b="0" dirty="0">
                <a:latin typeface="+mn-lt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2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3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Overview of most urgent technical </a:t>
            </a:r>
            <a:br>
              <a:rPr lang="en-GB" dirty="0"/>
            </a:br>
            <a:r>
              <a:rPr lang="en-GB" dirty="0"/>
              <a:t>and other legal metrology issues in the region </a:t>
            </a:r>
            <a:br>
              <a:rPr lang="en-GB" dirty="0"/>
            </a:br>
            <a:r>
              <a:rPr lang="en-GB" dirty="0"/>
              <a:t>during the past year in the RLMO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>
                <a:latin typeface="+mn-lt"/>
              </a:rPr>
              <a:t>no progress in the EU metrological legislation</a:t>
            </a:r>
            <a:endParaRPr lang="cs-CZ" sz="2000" b="0" dirty="0">
              <a:latin typeface="+mn-lt"/>
            </a:endParaRPr>
          </a:p>
          <a:p>
            <a:r>
              <a:rPr lang="en-US" sz="2000" b="0" dirty="0">
                <a:latin typeface="+mn-lt"/>
              </a:rPr>
              <a:t>missing endorsement by the EC of WELMEC guidance documents and corresponding tables</a:t>
            </a:r>
            <a:endParaRPr lang="cs-CZ" sz="2000" b="0" dirty="0">
              <a:latin typeface="+mn-lt"/>
            </a:endParaRPr>
          </a:p>
          <a:p>
            <a:r>
              <a:rPr lang="en-US" sz="2000" b="0" dirty="0">
                <a:latin typeface="+mn-lt"/>
              </a:rPr>
              <a:t>smart meters</a:t>
            </a:r>
            <a:endParaRPr lang="cs-CZ" sz="2000" b="0" dirty="0">
              <a:latin typeface="+mn-lt"/>
            </a:endParaRPr>
          </a:p>
          <a:p>
            <a:r>
              <a:rPr lang="en-US" sz="2000" b="0" dirty="0">
                <a:latin typeface="+mn-lt"/>
              </a:rPr>
              <a:t>metrological coverage of EV charging stations</a:t>
            </a:r>
            <a:endParaRPr lang="cs-CZ" sz="2000" b="0" dirty="0">
              <a:latin typeface="+mn-lt"/>
            </a:endParaRPr>
          </a:p>
          <a:p>
            <a:r>
              <a:rPr lang="en-US" sz="2000" b="0" dirty="0">
                <a:latin typeface="+mn-lt"/>
              </a:rPr>
              <a:t>metrological coverage of hydrogen refueling stations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33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4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Anticipated calendar of events</a:t>
            </a:r>
            <a:br>
              <a:rPr lang="en-GB" dirty="0"/>
            </a:br>
            <a:r>
              <a:rPr lang="en-GB" dirty="0"/>
              <a:t>for the coming year in the RLMO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sz="2000" b="0" dirty="0"/>
              <a:t>2nd WELMEC </a:t>
            </a:r>
            <a:r>
              <a:rPr lang="cs-CZ" sz="2000" b="0" dirty="0" err="1"/>
              <a:t>Committee</a:t>
            </a:r>
            <a:r>
              <a:rPr lang="cs-CZ" sz="2000" b="0" dirty="0"/>
              <a:t> meeting, Braunschweig</a:t>
            </a:r>
            <a:r>
              <a:rPr lang="cs-CZ" sz="2000" b="0"/>
              <a:t>, Germany, </a:t>
            </a:r>
            <a:r>
              <a:rPr lang="cs-CZ" sz="2000" b="0" dirty="0" err="1"/>
              <a:t>November</a:t>
            </a:r>
            <a:r>
              <a:rPr lang="cs-CZ" sz="2000" b="0" dirty="0"/>
              <a:t> 3-5, 2021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sz="2000" b="0" dirty="0"/>
              <a:t>3rd WELME</a:t>
            </a:r>
            <a:r>
              <a:rPr lang="nl-NL" dirty="0"/>
              <a:t>C</a:t>
            </a:r>
            <a:r>
              <a:rPr lang="cs-CZ" sz="2000" b="0" dirty="0"/>
              <a:t> </a:t>
            </a:r>
            <a:r>
              <a:rPr lang="cs-CZ" sz="2000" b="0" dirty="0" err="1"/>
              <a:t>Committee</a:t>
            </a:r>
            <a:r>
              <a:rPr lang="cs-CZ" sz="2000" b="0" dirty="0"/>
              <a:t> meeting, </a:t>
            </a:r>
            <a:r>
              <a:rPr lang="cs-CZ" sz="2000" b="0" dirty="0" err="1"/>
              <a:t>Lisbon</a:t>
            </a:r>
            <a:r>
              <a:rPr lang="cs-CZ" sz="2000" b="0" dirty="0"/>
              <a:t>, Portugal ?, the </a:t>
            </a:r>
            <a:r>
              <a:rPr lang="cs-CZ" sz="2000" b="0" dirty="0" err="1"/>
              <a:t>week</a:t>
            </a:r>
            <a:r>
              <a:rPr lang="cs-CZ" sz="2000" b="0" dirty="0"/>
              <a:t> </a:t>
            </a:r>
            <a:r>
              <a:rPr lang="nl-NL" sz="2000" b="0" dirty="0"/>
              <a:t>of</a:t>
            </a:r>
            <a:r>
              <a:rPr lang="cs-CZ" sz="2000" b="0" dirty="0"/>
              <a:t> May 9, 2022 </a:t>
            </a:r>
            <a:endParaRPr lang="en-GB" sz="2000" b="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47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5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Comments on RLMO discussion topics for this year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/>
              <a:t>Discussion Topic: </a:t>
            </a:r>
          </a:p>
          <a:p>
            <a:pPr marL="0" indent="0">
              <a:buNone/>
            </a:pPr>
            <a:r>
              <a:rPr lang="en-US" dirty="0"/>
              <a:t>How is your RLMO approaching ‘digitalization’ pertaining to measuring instruments in your region?</a:t>
            </a:r>
            <a:endParaRPr lang="cs-CZ" dirty="0"/>
          </a:p>
          <a:p>
            <a:pPr marL="0" indent="0">
              <a:spcBef>
                <a:spcPts val="1200"/>
              </a:spcBef>
              <a:buNone/>
            </a:pPr>
            <a:r>
              <a:rPr lang="en-US" spc="-1" dirty="0">
                <a:uFill>
                  <a:solidFill>
                    <a:srgbClr val="FFFFFF"/>
                  </a:solidFill>
                </a:uFill>
              </a:rPr>
              <a:t>Existing elements: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pc="-1" dirty="0">
                <a:uFill>
                  <a:solidFill>
                    <a:srgbClr val="FFFFFF"/>
                  </a:solidFill>
                </a:uFill>
              </a:rPr>
              <a:t>special WG on software and digitalization – it has already prepared a suite of guidance documents in the fie</a:t>
            </a:r>
            <a:r>
              <a:rPr lang="cs-CZ" spc="-1" dirty="0">
                <a:uFill>
                  <a:solidFill>
                    <a:srgbClr val="FFFFFF"/>
                  </a:solidFill>
                </a:uFill>
              </a:rPr>
              <a:t>l</a:t>
            </a:r>
            <a:r>
              <a:rPr lang="en-US" spc="-1" dirty="0">
                <a:uFill>
                  <a:solidFill>
                    <a:srgbClr val="FFFFFF"/>
                  </a:solidFill>
                </a:uFill>
              </a:rPr>
              <a:t>d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pc="-1" dirty="0">
                <a:uFill>
                  <a:solidFill>
                    <a:srgbClr val="FFFFFF"/>
                  </a:solidFill>
                </a:uFill>
              </a:rPr>
              <a:t>working on establishing a bigger trust into smart metering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pc="-1" dirty="0">
                <a:uFill>
                  <a:solidFill>
                    <a:srgbClr val="FFFFFF"/>
                  </a:solidFill>
                </a:uFill>
              </a:rPr>
              <a:t>agreement with EURAMET on cooperation on preparation of projects for the </a:t>
            </a:r>
            <a:r>
              <a:rPr lang="en-US" spc="-1" dirty="0" err="1">
                <a:uFill>
                  <a:solidFill>
                    <a:srgbClr val="FFFFFF"/>
                  </a:solidFill>
                </a:uFill>
              </a:rPr>
              <a:t>programme</a:t>
            </a:r>
            <a:r>
              <a:rPr lang="en-US" spc="-1" dirty="0">
                <a:uFill>
                  <a:solidFill>
                    <a:srgbClr val="FFFFFF"/>
                  </a:solidFill>
                </a:uFill>
              </a:rPr>
              <a:t> of joint European Research in metrology EPM in the field of digitalization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452909"/>
      </p:ext>
    </p:extLst>
  </p:cSld>
  <p:clrMapOvr>
    <a:masterClrMapping/>
  </p:clrMapOvr>
</p:sld>
</file>

<file path=ppt/theme/theme1.xml><?xml version="1.0" encoding="utf-8"?>
<a:theme xmlns:a="http://schemas.openxmlformats.org/drawingml/2006/main" name="51_CIML_ppt_layout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6CIML_PPT_Template.potx" id="{889B8E07-F202-4739-ACD6-F6934771B4F1}" vid="{72080C5D-E40C-4E0A-BB39-B925EFF221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56CIML_PPT_Template</Template>
  <TotalTime>79</TotalTime>
  <Words>270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51_CIML_ppt_layout_2016</vt:lpstr>
      <vt:lpstr>WELMEC e.V.  Update to the RLMO Round Table</vt:lpstr>
      <vt:lpstr>Overview of significant developments and activities  during the past year in the RLMO</vt:lpstr>
      <vt:lpstr>Overview of most urgent technical  and other legal metrology issues in the region  during the past year in the RLMO</vt:lpstr>
      <vt:lpstr>Anticipated calendar of events for the coming year in the RLMO</vt:lpstr>
      <vt:lpstr>Comments on RLMO discussion topics for this year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Luis Mussio</dc:creator>
  <cp:lastModifiedBy>Chris Pulham</cp:lastModifiedBy>
  <cp:revision>13</cp:revision>
  <dcterms:created xsi:type="dcterms:W3CDTF">2021-08-16T10:44:54Z</dcterms:created>
  <dcterms:modified xsi:type="dcterms:W3CDTF">2021-10-12T06:57:36Z</dcterms:modified>
</cp:coreProperties>
</file>