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3" r:id="rId2"/>
    <p:sldId id="313" r:id="rId3"/>
    <p:sldId id="298" r:id="rId4"/>
    <p:sldId id="299" r:id="rId5"/>
    <p:sldId id="300" r:id="rId6"/>
    <p:sldId id="302" r:id="rId7"/>
    <p:sldId id="301" r:id="rId8"/>
    <p:sldId id="303" r:id="rId9"/>
    <p:sldId id="314" r:id="rId10"/>
    <p:sldId id="315" r:id="rId11"/>
    <p:sldId id="317" r:id="rId12"/>
    <p:sldId id="318" r:id="rId13"/>
    <p:sldId id="309" r:id="rId14"/>
    <p:sldId id="312" r:id="rId15"/>
    <p:sldId id="311" r:id="rId16"/>
    <p:sldId id="308" r:id="rId17"/>
    <p:sldId id="319" r:id="rId18"/>
    <p:sldId id="320" r:id="rId19"/>
    <p:sldId id="276" r:id="rId20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8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is_\Desktop\certificates\20210630Certificates-%202015to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is_\Desktop\certificates\20210630Certificates-%202015to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'All Certificates'!$O$2</c:f>
              <c:strCache>
                <c:ptCount val="1"/>
                <c:pt idx="0">
                  <c:v>Jan-Mar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'All Certificates'!$S$1:$V$1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'All Certificates'!$S$2:$V$2</c:f>
              <c:numCache>
                <c:formatCode>General</c:formatCode>
                <c:ptCount val="4"/>
                <c:pt idx="0">
                  <c:v>33</c:v>
                </c:pt>
                <c:pt idx="1">
                  <c:v>36</c:v>
                </c:pt>
                <c:pt idx="2">
                  <c:v>44</c:v>
                </c:pt>
                <c:pt idx="3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69-47C4-87C9-A1C4E2E4254B}"/>
            </c:ext>
          </c:extLst>
        </c:ser>
        <c:ser>
          <c:idx val="1"/>
          <c:order val="1"/>
          <c:tx>
            <c:strRef>
              <c:f>'All Certificates'!$O$3</c:f>
              <c:strCache>
                <c:ptCount val="1"/>
                <c:pt idx="0">
                  <c:v>Apr-Jun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'All Certificates'!$S$1:$V$1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'All Certificates'!$S$3:$V$3</c:f>
              <c:numCache>
                <c:formatCode>General</c:formatCode>
                <c:ptCount val="4"/>
                <c:pt idx="0">
                  <c:v>53</c:v>
                </c:pt>
                <c:pt idx="1">
                  <c:v>74</c:v>
                </c:pt>
                <c:pt idx="2">
                  <c:v>65</c:v>
                </c:pt>
                <c:pt idx="3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69-47C4-87C9-A1C4E2E4254B}"/>
            </c:ext>
          </c:extLst>
        </c:ser>
        <c:ser>
          <c:idx val="2"/>
          <c:order val="2"/>
          <c:tx>
            <c:strRef>
              <c:f>'All Certificates'!$O$4</c:f>
              <c:strCache>
                <c:ptCount val="1"/>
                <c:pt idx="0">
                  <c:v>Jul-Sep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'All Certificates'!$S$1:$V$1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'All Certificates'!$S$4:$V$4</c:f>
              <c:numCache>
                <c:formatCode>General</c:formatCode>
                <c:ptCount val="4"/>
                <c:pt idx="0">
                  <c:v>53</c:v>
                </c:pt>
                <c:pt idx="1">
                  <c:v>66</c:v>
                </c:pt>
                <c:pt idx="2">
                  <c:v>68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69-47C4-87C9-A1C4E2E4254B}"/>
            </c:ext>
          </c:extLst>
        </c:ser>
        <c:ser>
          <c:idx val="3"/>
          <c:order val="3"/>
          <c:tx>
            <c:strRef>
              <c:f>'All Certificates'!$O$5</c:f>
              <c:strCache>
                <c:ptCount val="1"/>
                <c:pt idx="0">
                  <c:v>Oct-Dec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'All Certificates'!$S$1:$V$1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'All Certificates'!$S$5:$V$5</c:f>
              <c:numCache>
                <c:formatCode>General</c:formatCode>
                <c:ptCount val="4"/>
                <c:pt idx="0">
                  <c:v>75</c:v>
                </c:pt>
                <c:pt idx="1">
                  <c:v>67</c:v>
                </c:pt>
                <c:pt idx="2">
                  <c:v>72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69-47C4-87C9-A1C4E2E425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1535839"/>
        <c:axId val="771536255"/>
      </c:barChart>
      <c:catAx>
        <c:axId val="771535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536255"/>
        <c:crosses val="autoZero"/>
        <c:auto val="1"/>
        <c:lblAlgn val="ctr"/>
        <c:lblOffset val="100"/>
        <c:noMultiLvlLbl val="0"/>
      </c:catAx>
      <c:valAx>
        <c:axId val="771536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53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'All Certificates'!$AF$25</c:f>
              <c:strCache>
                <c:ptCount val="1"/>
                <c:pt idx="0">
                  <c:v>2019/1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'All Certificates'!$AA$26:$AA$38</c:f>
              <c:strCache>
                <c:ptCount val="13"/>
                <c:pt idx="0">
                  <c:v>R021</c:v>
                </c:pt>
                <c:pt idx="1">
                  <c:v>R046</c:v>
                </c:pt>
                <c:pt idx="2">
                  <c:v>R049</c:v>
                </c:pt>
                <c:pt idx="3">
                  <c:v>R051</c:v>
                </c:pt>
                <c:pt idx="4">
                  <c:v>R060</c:v>
                </c:pt>
                <c:pt idx="5">
                  <c:v>R061</c:v>
                </c:pt>
                <c:pt idx="6">
                  <c:v>R076</c:v>
                </c:pt>
                <c:pt idx="7">
                  <c:v>R085</c:v>
                </c:pt>
                <c:pt idx="8">
                  <c:v>R117</c:v>
                </c:pt>
                <c:pt idx="9">
                  <c:v>R129</c:v>
                </c:pt>
                <c:pt idx="10">
                  <c:v>R134</c:v>
                </c:pt>
                <c:pt idx="11">
                  <c:v>R137</c:v>
                </c:pt>
                <c:pt idx="12">
                  <c:v>R139</c:v>
                </c:pt>
              </c:strCache>
            </c:strRef>
          </c:cat>
          <c:val>
            <c:numRef>
              <c:f>'All Certificates'!$AW$26:$AW$38</c:f>
              <c:numCache>
                <c:formatCode>General</c:formatCode>
                <c:ptCount val="13"/>
                <c:pt idx="0">
                  <c:v>10</c:v>
                </c:pt>
                <c:pt idx="1">
                  <c:v>10</c:v>
                </c:pt>
                <c:pt idx="2">
                  <c:v>28</c:v>
                </c:pt>
                <c:pt idx="3">
                  <c:v>25</c:v>
                </c:pt>
                <c:pt idx="4">
                  <c:v>127</c:v>
                </c:pt>
                <c:pt idx="5">
                  <c:v>5</c:v>
                </c:pt>
                <c:pt idx="6">
                  <c:v>313</c:v>
                </c:pt>
                <c:pt idx="7">
                  <c:v>13</c:v>
                </c:pt>
                <c:pt idx="8">
                  <c:v>49</c:v>
                </c:pt>
                <c:pt idx="9">
                  <c:v>10</c:v>
                </c:pt>
                <c:pt idx="10">
                  <c:v>6</c:v>
                </c:pt>
                <c:pt idx="11">
                  <c:v>100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2E-4214-9E7B-41D6271E4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0672672"/>
        <c:axId val="1590675168"/>
      </c:barChart>
      <c:catAx>
        <c:axId val="159067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675168"/>
        <c:crosses val="autoZero"/>
        <c:auto val="1"/>
        <c:lblAlgn val="ctr"/>
        <c:lblOffset val="100"/>
        <c:noMultiLvlLbl val="0"/>
      </c:catAx>
      <c:valAx>
        <c:axId val="159067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67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1BBB8-3768-4E0E-8832-0A57789E14FF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355DF-C148-4CEB-85A2-A8AD4227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55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EB7E5-0205-4DE4-84CC-4748F04BF1CC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BF2B7-5D26-49DE-90B0-1F0CC194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3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12656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12879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028384" y="6525344"/>
            <a:ext cx="648072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fld id="{112F3AA7-8D1D-4094-95D7-0F0AD16921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525344"/>
            <a:ext cx="4896544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 dirty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727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028384" y="6525344"/>
            <a:ext cx="648072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fld id="{112F3AA7-8D1D-4094-95D7-0F0AD16921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525344"/>
            <a:ext cx="4896544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 dirty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09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24745"/>
            <a:ext cx="80752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075240" cy="4752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pic>
        <p:nvPicPr>
          <p:cNvPr id="17" name="Picture 2" descr="International Organization of Legal Metrolog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346"/>
            <a:ext cx="7776864" cy="92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18060"/>
            <a:ext cx="818457" cy="818457"/>
          </a:xfrm>
          <a:prstGeom prst="rect">
            <a:avLst/>
          </a:prstGeom>
        </p:spPr>
      </p:pic>
      <p:sp>
        <p:nvSpPr>
          <p:cNvPr id="1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028384" y="6525344"/>
            <a:ext cx="648072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fld id="{112F3AA7-8D1D-4094-95D7-0F0AD16921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525344"/>
            <a:ext cx="4896544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 dirty="0"/>
              <a:t>2020-10-08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442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 baseline="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iml.org/" TargetMode="External"/><Relationship Id="rId2" Type="http://schemas.openxmlformats.org/officeDocument/2006/relationships/hyperlink" Target="mailto:Executive.secretary@oiml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29614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noProof="0" dirty="0"/>
              <a:t>RLMO Round Table Meeting</a:t>
            </a:r>
            <a:br>
              <a:rPr lang="en-GB" noProof="0" dirty="0"/>
            </a:br>
            <a:r>
              <a:rPr lang="en-GB" noProof="0" dirty="0"/>
              <a:t>OIML-CS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068960"/>
            <a:ext cx="91440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30 September 2021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3251638-E5F3-406E-93CF-C5285A12E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297285"/>
              </p:ext>
            </p:extLst>
          </p:nvPr>
        </p:nvGraphicFramePr>
        <p:xfrm>
          <a:off x="503548" y="4293096"/>
          <a:ext cx="8136904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1448827582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94022021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/>
                        <a:t>Mannie Panesar</a:t>
                      </a:r>
                    </a:p>
                    <a:p>
                      <a:pPr algn="ctr"/>
                      <a:r>
                        <a:rPr lang="en-GB" sz="2400" dirty="0"/>
                        <a:t>Management Committee Chairperson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sz="2800" noProof="0" dirty="0"/>
                        <a:t>Paul Dixon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2400" dirty="0"/>
                        <a:t>BIML Assistant Director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2400" dirty="0"/>
                        <a:t>OIML-CS Executive Secretary</a:t>
                      </a:r>
                      <a:endParaRPr lang="en-GB" sz="2400" noProof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069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99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Utilizers and Associates</a:t>
            </a:r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10</a:t>
            </a:fld>
            <a:endParaRPr lang="en-GB" noProof="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46" y="1628801"/>
            <a:ext cx="7923994" cy="4919636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608446" y="3717032"/>
            <a:ext cx="7923994" cy="1008112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/>
              <a:t>UTILIZERS: 28 out of 62 Member States = 45%</a:t>
            </a:r>
          </a:p>
          <a:p>
            <a:pPr marL="0" indent="0">
              <a:buNone/>
            </a:pPr>
            <a:r>
              <a:rPr lang="nl-NL" dirty="0"/>
              <a:t>ASSOCIATES: 5 out of 63 Corresponding Members = 8%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0C73395-D538-4397-B349-0F3D0CBDE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643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440160"/>
          </a:xfrm>
        </p:spPr>
        <p:txBody>
          <a:bodyPr>
            <a:normAutofit/>
          </a:bodyPr>
          <a:lstStyle/>
          <a:p>
            <a:r>
              <a:rPr lang="en-AU" sz="3200" dirty="0">
                <a:cs typeface="Arial" panose="020B0604020202020204" pitchFamily="34" charset="0"/>
              </a:rPr>
              <a:t>OIML-CS Certificates</a:t>
            </a:r>
            <a:br>
              <a:rPr lang="en-AU" sz="3200" dirty="0">
                <a:cs typeface="Arial" panose="020B0604020202020204" pitchFamily="34" charset="0"/>
              </a:rPr>
            </a:br>
            <a:r>
              <a:rPr lang="en-AU" sz="3200" dirty="0">
                <a:cs typeface="Arial" panose="020B0604020202020204" pitchFamily="34" charset="0"/>
              </a:rPr>
              <a:t>1 January 2018 – 30 June 2021</a:t>
            </a:r>
            <a:endParaRPr lang="nl-NL" sz="3200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11</a:t>
            </a:fld>
            <a:endParaRPr lang="en-GB" noProof="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D55D6C-37DD-4526-845C-823390850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82A8BE8-97A9-4795-87D2-2C95C2ABEA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5077066"/>
              </p:ext>
            </p:extLst>
          </p:nvPr>
        </p:nvGraphicFramePr>
        <p:xfrm>
          <a:off x="611560" y="2276872"/>
          <a:ext cx="813690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7489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440160"/>
          </a:xfrm>
        </p:spPr>
        <p:txBody>
          <a:bodyPr>
            <a:normAutofit/>
          </a:bodyPr>
          <a:lstStyle/>
          <a:p>
            <a:r>
              <a:rPr lang="en-AU" sz="3200" dirty="0">
                <a:cs typeface="Arial" panose="020B0604020202020204" pitchFamily="34" charset="0"/>
              </a:rPr>
              <a:t>Certificates by Recommendation </a:t>
            </a:r>
            <a:br>
              <a:rPr lang="en-AU" sz="3200" dirty="0">
                <a:cs typeface="Arial" panose="020B0604020202020204" pitchFamily="34" charset="0"/>
              </a:rPr>
            </a:br>
            <a:r>
              <a:rPr lang="en-AU" sz="3200" dirty="0">
                <a:cs typeface="Arial" panose="020B0604020202020204" pitchFamily="34" charset="0"/>
              </a:rPr>
              <a:t>1 January 2018 – 30 June 2021</a:t>
            </a:r>
            <a:endParaRPr lang="nl-NL" sz="3200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12</a:t>
            </a:fld>
            <a:endParaRPr lang="en-GB" noProof="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8E66AF-A9EC-47E3-A946-7BC8407A3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7F8770B-4BE4-4E6D-8CE3-68A34BF42A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3142698"/>
              </p:ext>
            </p:extLst>
          </p:nvPr>
        </p:nvGraphicFramePr>
        <p:xfrm>
          <a:off x="611560" y="2298700"/>
          <a:ext cx="7776864" cy="422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9230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OIML-CS Management Committee (MC)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6368" y="1952837"/>
            <a:ext cx="8466112" cy="4500499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/>
              <a:t>OIML-CS MC meeting held (online) 24-25 March 2021</a:t>
            </a:r>
          </a:p>
          <a:p>
            <a:r>
              <a:rPr lang="en-US" sz="3300" dirty="0"/>
              <a:t>Chaired by the new MC Chairperson, Mannie Panesar</a:t>
            </a:r>
          </a:p>
          <a:p>
            <a:r>
              <a:rPr lang="en-US" sz="3300" dirty="0"/>
              <a:t>Key items:</a:t>
            </a:r>
          </a:p>
          <a:p>
            <a:pPr lvl="1"/>
            <a:r>
              <a:rPr lang="en-GB" sz="3100" dirty="0"/>
              <a:t>feedback and experiences of participants - acceptance of certificates, modular approvals, and experience of remote assessments</a:t>
            </a:r>
          </a:p>
          <a:p>
            <a:pPr lvl="1"/>
            <a:r>
              <a:rPr lang="en-GB" sz="3100" dirty="0"/>
              <a:t>reports by the Review Committee Chairperson and Maintenance Group Chairperson, including proposals on the activities of the RC and approvals of OIML-CS documents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13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0CAE352-298C-4BF9-A306-9A559BD11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644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OIML-CS Management Committee (MC)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952837"/>
            <a:ext cx="8208912" cy="4248471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Key items (continued):</a:t>
            </a:r>
          </a:p>
          <a:p>
            <a:pPr lvl="1"/>
            <a:r>
              <a:rPr lang="en-GB" dirty="0">
                <a:solidFill>
                  <a:prstClr val="black"/>
                </a:solidFill>
                <a:cs typeface="Arial" panose="020B0604020202020204" pitchFamily="34" charset="0"/>
              </a:rPr>
              <a:t>recommendation from the ISO/IEC 17065 Working Group to allow OIML IAs to use ISO/IEC 17020 (with additional requirements) as an alternative to ISO/IEC 17065 to demonstrate competence</a:t>
            </a:r>
          </a:p>
          <a:p>
            <a:pPr lvl="1"/>
            <a:r>
              <a:rPr lang="en-GB" dirty="0">
                <a:solidFill>
                  <a:prstClr val="black"/>
                </a:solidFill>
                <a:cs typeface="Arial" panose="020B0604020202020204" pitchFamily="34" charset="0"/>
              </a:rPr>
              <a:t>review of OIML IA Annual Reports for 2020 and confirmation of the continued participation of the OIML Issuing Authorities in the OIML-CS</a:t>
            </a:r>
          </a:p>
          <a:p>
            <a:pPr lvl="1"/>
            <a:r>
              <a:rPr lang="en-GB" dirty="0">
                <a:solidFill>
                  <a:prstClr val="black"/>
                </a:solidFill>
                <a:cs typeface="Arial" panose="020B0604020202020204" pitchFamily="34" charset="0"/>
              </a:rPr>
              <a:t>progress report on the update of OIML R 60:2017</a:t>
            </a:r>
          </a:p>
          <a:p>
            <a:pPr lvl="1"/>
            <a:r>
              <a:rPr lang="en-GB" dirty="0">
                <a:solidFill>
                  <a:prstClr val="black"/>
                </a:solidFill>
                <a:cs typeface="Arial" panose="020B0604020202020204" pitchFamily="34" charset="0"/>
              </a:rPr>
              <a:t>high priority publications and periodic reviews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14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725350C-DAA5-46BF-8033-15E845E9A1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478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OIML-CS Management Committee (MC)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6368" y="1952837"/>
            <a:ext cx="8291264" cy="4248471"/>
          </a:xfrm>
        </p:spPr>
        <p:txBody>
          <a:bodyPr>
            <a:normAutofit/>
          </a:bodyPr>
          <a:lstStyle/>
          <a:p>
            <a:r>
              <a:rPr lang="en-US" sz="2800" dirty="0"/>
              <a:t>Next OIML-CS MC meeting to be scheduled for (early) 2022</a:t>
            </a:r>
          </a:p>
          <a:p>
            <a:r>
              <a:rPr lang="en-US" sz="2800" dirty="0"/>
              <a:t>COOMET, SIM and WELMEC are represented on the MC (as observers)</a:t>
            </a:r>
          </a:p>
          <a:p>
            <a:r>
              <a:rPr lang="en-US" sz="2800" dirty="0"/>
              <a:t>Nominations from AFRIMETS, APLMF and GULFMET are welcomed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15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77493FE-6E45-4680-87C6-C9A2EB68D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5491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124745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Promotion and Awareness Raising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772816"/>
            <a:ext cx="8352928" cy="4608512"/>
          </a:xfrm>
        </p:spPr>
        <p:txBody>
          <a:bodyPr>
            <a:normAutofit/>
          </a:bodyPr>
          <a:lstStyle/>
          <a:p>
            <a:r>
              <a:rPr lang="en-US" sz="2800" dirty="0"/>
              <a:t>Representation at RLMO meetings and events – opportunity to promote OIML-CS</a:t>
            </a:r>
          </a:p>
          <a:p>
            <a:r>
              <a:rPr lang="en-US" sz="2800" dirty="0"/>
              <a:t>New Chair of Working Group - Colombia</a:t>
            </a:r>
          </a:p>
          <a:p>
            <a:r>
              <a:rPr lang="en-US" sz="2800" dirty="0"/>
              <a:t>Proposals include:</a:t>
            </a:r>
          </a:p>
          <a:p>
            <a:pPr lvl="1"/>
            <a:r>
              <a:rPr lang="en-US" dirty="0"/>
              <a:t>(video) case studies</a:t>
            </a:r>
          </a:p>
          <a:p>
            <a:pPr lvl="1"/>
            <a:r>
              <a:rPr lang="en-US" dirty="0"/>
              <a:t>testimonials from manufacturers</a:t>
            </a:r>
          </a:p>
          <a:p>
            <a:pPr lvl="1"/>
            <a:r>
              <a:rPr lang="en-US" dirty="0"/>
              <a:t>survey (Americas)</a:t>
            </a:r>
          </a:p>
          <a:p>
            <a:r>
              <a:rPr lang="en-US" sz="2800" dirty="0"/>
              <a:t>Repeat/replicate in other regions?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16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EBECE4-275A-4B11-8C34-8BD8D2D5F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3657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124745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Items for consideration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772816"/>
            <a:ext cx="8352928" cy="4608512"/>
          </a:xfrm>
        </p:spPr>
        <p:txBody>
          <a:bodyPr>
            <a:normAutofit/>
          </a:bodyPr>
          <a:lstStyle/>
          <a:p>
            <a:r>
              <a:rPr lang="en-US" dirty="0"/>
              <a:t>Proposals (from RLMOs) to increase participation of RLMO member economies in the OIML-CS as Utilizers or Associates</a:t>
            </a:r>
          </a:p>
          <a:p>
            <a:r>
              <a:rPr lang="en-US" dirty="0"/>
              <a:t>Identify “users” of certificates who do not participate in the OIML-CS</a:t>
            </a:r>
          </a:p>
          <a:p>
            <a:r>
              <a:rPr lang="en-US" dirty="0"/>
              <a:t>Identification of barriers to participation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17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EBECE4-275A-4B11-8C34-8BD8D2D5F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8214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124745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Items for consideration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772816"/>
            <a:ext cx="8352928" cy="4608512"/>
          </a:xfrm>
        </p:spPr>
        <p:txBody>
          <a:bodyPr>
            <a:normAutofit/>
          </a:bodyPr>
          <a:lstStyle/>
          <a:p>
            <a:r>
              <a:rPr lang="en-US" dirty="0"/>
              <a:t>How is the OIML-CS used to support national/ regional type approval</a:t>
            </a:r>
          </a:p>
          <a:p>
            <a:r>
              <a:rPr lang="en-US" dirty="0"/>
              <a:t>Participation in RLMO meetings/events</a:t>
            </a:r>
          </a:p>
          <a:p>
            <a:r>
              <a:rPr lang="en-US" dirty="0"/>
              <a:t>Other updates to RLMOs (e.g. OIML-CS reports are provided to the APLMF for their Newsletter)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18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EBECE4-275A-4B11-8C34-8BD8D2D5F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2032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19</a:t>
            </a:fld>
            <a:endParaRPr lang="en-GB" noProof="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365A19A-0636-44C2-BA6C-8A6E0F175B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C645A8-265B-4789-BC65-A9CE9D323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609785"/>
              </p:ext>
            </p:extLst>
          </p:nvPr>
        </p:nvGraphicFramePr>
        <p:xfrm>
          <a:off x="503548" y="3933056"/>
          <a:ext cx="8136904" cy="2408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1448827582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94022021"/>
                    </a:ext>
                  </a:extLst>
                </a:gridCol>
              </a:tblGrid>
              <a:tr h="1158652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/>
                        <a:t>Mannie Panesar</a:t>
                      </a:r>
                    </a:p>
                    <a:p>
                      <a:pPr algn="ctr"/>
                      <a:r>
                        <a:rPr lang="en-GB" sz="2400" dirty="0"/>
                        <a:t>Management Committee Chairperson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sz="2800" noProof="0" dirty="0"/>
                        <a:t>Paul Dixon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2400" dirty="0"/>
                        <a:t>BIML Assistant Director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sz="2400" dirty="0"/>
                        <a:t>OIML-CS Executive Secretary</a:t>
                      </a:r>
                      <a:endParaRPr lang="en-GB" sz="2400" noProof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069954"/>
                  </a:ext>
                </a:extLst>
              </a:tr>
              <a:tr h="115865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hlinkClick r:id="rId2"/>
                        </a:rPr>
                        <a:t>executive.secretary@oiml.org</a:t>
                      </a:r>
                      <a:endParaRPr lang="en-GB" sz="2000" dirty="0"/>
                    </a:p>
                    <a:p>
                      <a:pPr algn="ctr"/>
                      <a:r>
                        <a:rPr lang="en-GB" sz="2000" dirty="0">
                          <a:hlinkClick r:id="rId3"/>
                        </a:rPr>
                        <a:t>www.oiml.org</a:t>
                      </a:r>
                      <a:endParaRPr lang="en-GB" sz="20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GB" sz="2400" noProof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55373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B10797A-A13B-405A-80FB-7E3BD2CF7E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268760"/>
            <a:ext cx="2448272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1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Participation in the OIML-CS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12994" y="2348878"/>
            <a:ext cx="6707088" cy="3672407"/>
          </a:xfrm>
        </p:spPr>
        <p:txBody>
          <a:bodyPr>
            <a:normAutofit/>
          </a:bodyPr>
          <a:lstStyle/>
          <a:p>
            <a:r>
              <a:rPr lang="nl-NL" dirty="0"/>
              <a:t>AFRIMETS</a:t>
            </a:r>
          </a:p>
          <a:p>
            <a:r>
              <a:rPr lang="nl-NL" dirty="0"/>
              <a:t>APLMF</a:t>
            </a:r>
          </a:p>
          <a:p>
            <a:r>
              <a:rPr lang="nl-NL" dirty="0"/>
              <a:t>COOMET</a:t>
            </a:r>
          </a:p>
          <a:p>
            <a:r>
              <a:rPr lang="nl-NL" dirty="0"/>
              <a:t>GULFMET</a:t>
            </a:r>
          </a:p>
          <a:p>
            <a:r>
              <a:rPr lang="nl-NL" dirty="0"/>
              <a:t>SIM</a:t>
            </a:r>
          </a:p>
          <a:p>
            <a:r>
              <a:rPr lang="nl-NL" dirty="0"/>
              <a:t>WELMEC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635896" y="3366929"/>
            <a:ext cx="4392488" cy="1636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1088" lvl="4" indent="-409575">
              <a:buFont typeface="Wingdings" panose="05000000000000000000" pitchFamily="2" charset="2"/>
              <a:buChar char="§"/>
            </a:pPr>
            <a:r>
              <a:rPr lang="nl-NL" b="1" u="sng" dirty="0">
                <a:solidFill>
                  <a:srgbClr val="00B0F0"/>
                </a:solidFill>
              </a:rPr>
              <a:t>ISSUING AUTHORITIES</a:t>
            </a:r>
          </a:p>
          <a:p>
            <a:pPr marL="1081088" lvl="4" indent="-409575">
              <a:buFont typeface="Wingdings" panose="05000000000000000000" pitchFamily="2" charset="2"/>
              <a:buChar char="§"/>
            </a:pPr>
            <a:r>
              <a:rPr lang="nl-NL" b="1" i="1" dirty="0">
                <a:solidFill>
                  <a:srgbClr val="00B050"/>
                </a:solidFill>
              </a:rPr>
              <a:t>UTILIZERS</a:t>
            </a:r>
          </a:p>
          <a:p>
            <a:pPr marL="1081088" lvl="4" indent="-409575">
              <a:buFont typeface="Wingdings" panose="05000000000000000000" pitchFamily="2" charset="2"/>
              <a:buChar char="§"/>
            </a:pPr>
            <a:r>
              <a:rPr lang="nl-NL" b="1" i="1" dirty="0">
                <a:solidFill>
                  <a:srgbClr val="FFC000"/>
                </a:solidFill>
              </a:rPr>
              <a:t>ASSOCIATES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2</a:t>
            </a:fld>
            <a:endParaRPr lang="en-GB" noProof="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055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AFRIMETS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SADCMET: Angola, Botswana, </a:t>
            </a:r>
            <a:r>
              <a:rPr lang="nl-NL" dirty="0" err="1"/>
              <a:t>Dem.</a:t>
            </a:r>
            <a:r>
              <a:rPr lang="nl-NL" dirty="0"/>
              <a:t> Rep. Congo, Lesotho, </a:t>
            </a:r>
            <a:r>
              <a:rPr lang="nl-NL" dirty="0" err="1"/>
              <a:t>Madagascar</a:t>
            </a:r>
            <a:r>
              <a:rPr lang="nl-NL" dirty="0"/>
              <a:t>, Malawi, Mauritius, Mozambique, </a:t>
            </a:r>
            <a:r>
              <a:rPr lang="nl-NL" b="1" i="1" dirty="0">
                <a:solidFill>
                  <a:srgbClr val="FFC000"/>
                </a:solidFill>
              </a:rPr>
              <a:t>Namibia</a:t>
            </a:r>
            <a:r>
              <a:rPr lang="nl-NL" dirty="0"/>
              <a:t>, Seychelles, </a:t>
            </a:r>
            <a:r>
              <a:rPr lang="nl-NL" b="1" i="1" dirty="0">
                <a:solidFill>
                  <a:srgbClr val="00B050"/>
                </a:solidFill>
              </a:rPr>
              <a:t>South </a:t>
            </a:r>
            <a:r>
              <a:rPr lang="nl-NL" b="1" i="1" dirty="0" err="1">
                <a:solidFill>
                  <a:srgbClr val="00B050"/>
                </a:solidFill>
              </a:rPr>
              <a:t>Africa</a:t>
            </a:r>
            <a:r>
              <a:rPr lang="nl-NL" dirty="0"/>
              <a:t>, Swaziland, Tanzania, </a:t>
            </a:r>
            <a:r>
              <a:rPr lang="nl-NL" b="1" i="1" dirty="0">
                <a:solidFill>
                  <a:srgbClr val="00B050"/>
                </a:solidFill>
              </a:rPr>
              <a:t>Zambia</a:t>
            </a:r>
            <a:r>
              <a:rPr lang="nl-NL" dirty="0"/>
              <a:t>, Zimbabwe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SOAMET: Benin, Burkina Faso, Côte </a:t>
            </a:r>
            <a:r>
              <a:rPr lang="nl-NL" dirty="0" err="1"/>
              <a:t>d'Ivoire</a:t>
            </a:r>
            <a:r>
              <a:rPr lang="nl-NL" dirty="0"/>
              <a:t>, Guinea Bissau, Mali, Niger, Senegal, Togo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CEMACMET: Cameroon, Central </a:t>
            </a:r>
            <a:r>
              <a:rPr lang="nl-NL" dirty="0" err="1"/>
              <a:t>African</a:t>
            </a:r>
            <a:r>
              <a:rPr lang="nl-NL" dirty="0"/>
              <a:t> </a:t>
            </a:r>
            <a:r>
              <a:rPr lang="nl-NL" dirty="0" err="1"/>
              <a:t>Republic</a:t>
            </a:r>
            <a:r>
              <a:rPr lang="nl-NL" dirty="0"/>
              <a:t>, Chad, Congo Brazzaville, </a:t>
            </a:r>
            <a:r>
              <a:rPr lang="nl-NL" dirty="0" err="1"/>
              <a:t>Equatorial</a:t>
            </a:r>
            <a:r>
              <a:rPr lang="nl-NL" dirty="0"/>
              <a:t> Guinea, Gabon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EAMET: Burundi, </a:t>
            </a:r>
            <a:r>
              <a:rPr lang="nl-NL" b="1" i="1" dirty="0">
                <a:solidFill>
                  <a:srgbClr val="00B050"/>
                </a:solidFill>
              </a:rPr>
              <a:t>Kenya</a:t>
            </a:r>
            <a:r>
              <a:rPr lang="nl-NL" dirty="0"/>
              <a:t>, </a:t>
            </a:r>
            <a:r>
              <a:rPr lang="nl-NL" b="1" i="1" dirty="0">
                <a:solidFill>
                  <a:srgbClr val="FFC000"/>
                </a:solidFill>
              </a:rPr>
              <a:t>Rwanda</a:t>
            </a:r>
            <a:r>
              <a:rPr lang="nl-NL" dirty="0"/>
              <a:t>, </a:t>
            </a:r>
            <a:r>
              <a:rPr lang="nl-NL" b="1" i="1" dirty="0">
                <a:solidFill>
                  <a:srgbClr val="FFC000"/>
                </a:solidFill>
              </a:rPr>
              <a:t>Uganda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MAGMET: Algeria, Mauritania, Morocco, </a:t>
            </a:r>
            <a:r>
              <a:rPr lang="nl-NL" b="1" i="1" dirty="0">
                <a:solidFill>
                  <a:srgbClr val="00B050"/>
                </a:solidFill>
              </a:rPr>
              <a:t>Tunisia</a:t>
            </a:r>
          </a:p>
          <a:p>
            <a:r>
              <a:rPr lang="nl-NL" dirty="0"/>
              <a:t>NEWMET: Egypt, Ethiopia, Ghana, Libya, Nigeria, Sudan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3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4E47938-E6B4-4F13-9690-DBD686EDC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47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APLMF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00808"/>
            <a:ext cx="8075240" cy="4608512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00B0F0"/>
                </a:solidFill>
              </a:rPr>
              <a:t>Australia</a:t>
            </a:r>
            <a:r>
              <a:rPr lang="en-US" sz="2800" dirty="0"/>
              <a:t>, ​Brunei Darussalam, </a:t>
            </a:r>
            <a:r>
              <a:rPr lang="en-US" sz="2800" b="1" i="1" dirty="0">
                <a:solidFill>
                  <a:srgbClr val="00B050"/>
                </a:solidFill>
              </a:rPr>
              <a:t>Cambodia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rgbClr val="00B050"/>
                </a:solidFill>
              </a:rPr>
              <a:t>Canada</a:t>
            </a:r>
            <a:r>
              <a:rPr lang="en-US" sz="2800" dirty="0"/>
              <a:t>, </a:t>
            </a:r>
            <a:r>
              <a:rPr lang="en-US" sz="2800" b="1" u="sng" dirty="0">
                <a:solidFill>
                  <a:srgbClr val="00B0F0"/>
                </a:solidFill>
              </a:rPr>
              <a:t>People's Republic of China</a:t>
            </a:r>
            <a:r>
              <a:rPr lang="en-US" sz="2800" dirty="0"/>
              <a:t>, Hong Kong China, Indonesia, </a:t>
            </a:r>
            <a:r>
              <a:rPr lang="en-US" sz="2800" b="1" u="sng" dirty="0">
                <a:solidFill>
                  <a:srgbClr val="00B0F0"/>
                </a:solidFill>
              </a:rPr>
              <a:t>Japan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rgbClr val="FFC000"/>
                </a:solidFill>
              </a:rPr>
              <a:t>Kiribati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rgbClr val="00B050"/>
                </a:solidFill>
              </a:rPr>
              <a:t>Republic of Korea</a:t>
            </a:r>
            <a:r>
              <a:rPr lang="en-US" sz="2800" dirty="0"/>
              <a:t>, Malaysia, Mongolia, </a:t>
            </a:r>
            <a:r>
              <a:rPr lang="en-US" sz="2800" b="1" i="1" dirty="0">
                <a:solidFill>
                  <a:srgbClr val="00B050"/>
                </a:solidFill>
              </a:rPr>
              <a:t>New Zealand</a:t>
            </a:r>
            <a:r>
              <a:rPr lang="en-US" sz="2800" dirty="0"/>
              <a:t>, Papua New Guinea, Peru, Philippines, Singapore, Chinese Taipei, Thailand, </a:t>
            </a:r>
            <a:r>
              <a:rPr lang="en-US" sz="2800" b="1" i="1" dirty="0">
                <a:solidFill>
                  <a:srgbClr val="00B050"/>
                </a:solidFill>
              </a:rPr>
              <a:t>United States of America</a:t>
            </a:r>
            <a:r>
              <a:rPr lang="en-US" sz="2800" dirty="0"/>
              <a:t>, Vietnam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800" dirty="0"/>
              <a:t>Chile, </a:t>
            </a:r>
            <a:r>
              <a:rPr lang="en-US" sz="2800" b="1" i="1" dirty="0">
                <a:solidFill>
                  <a:srgbClr val="00B050"/>
                </a:solidFill>
              </a:rPr>
              <a:t>Colombia</a:t>
            </a:r>
            <a:r>
              <a:rPr lang="en-US" sz="2800" dirty="0"/>
              <a:t>, DPR Korea, Laos D.P.R., Mexico, Russian Federation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4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AF50149-F070-4BBB-A4ED-98D873F6E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96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COOMET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4864"/>
            <a:ext cx="8075240" cy="3744416"/>
          </a:xfrm>
        </p:spPr>
        <p:txBody>
          <a:bodyPr>
            <a:normAutofit/>
          </a:bodyPr>
          <a:lstStyle/>
          <a:p>
            <a:r>
              <a:rPr lang="en-US" sz="2800" dirty="0"/>
              <a:t>Armenia, Azerbaijan, Belarus, Bosnia Herzegovina, Bulgaria, </a:t>
            </a:r>
            <a:r>
              <a:rPr lang="en-US" sz="2800" b="1" u="sng" dirty="0">
                <a:solidFill>
                  <a:srgbClr val="00B0F0"/>
                </a:solidFill>
              </a:rPr>
              <a:t>People’s Republic of China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rgbClr val="00B050"/>
                </a:solidFill>
              </a:rPr>
              <a:t>Cuba</a:t>
            </a:r>
            <a:r>
              <a:rPr lang="en-US" sz="2800" dirty="0"/>
              <a:t>, DPR of Korea, Georgia, </a:t>
            </a:r>
            <a:r>
              <a:rPr lang="en-US" sz="2800" b="1" u="sng" dirty="0">
                <a:solidFill>
                  <a:srgbClr val="00B0F0"/>
                </a:solidFill>
              </a:rPr>
              <a:t>Germany</a:t>
            </a:r>
            <a:r>
              <a:rPr lang="en-US" sz="2800" dirty="0"/>
              <a:t>, Kazakhstan, Kyrgyzstan, Lithuania, Moldova, Romania, Russia, </a:t>
            </a:r>
            <a:r>
              <a:rPr lang="en-US" sz="2800" b="1" u="sng" dirty="0">
                <a:solidFill>
                  <a:srgbClr val="00B0F0"/>
                </a:solidFill>
              </a:rPr>
              <a:t>Slovakia</a:t>
            </a:r>
            <a:r>
              <a:rPr lang="en-US" sz="2800" dirty="0"/>
              <a:t>,  Tajikistan, Turkey, Ukraine, Uzbekistan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5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3372A43-3260-4CD9-8A30-FA97632A0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6513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GULFMET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United Arab Emirates, Kingdom Of Bahrain, </a:t>
            </a:r>
            <a:r>
              <a:rPr lang="en-US" sz="2800" b="1" i="1" dirty="0">
                <a:solidFill>
                  <a:srgbClr val="00B050"/>
                </a:solidFill>
              </a:rPr>
              <a:t>Kingdom Of Saudi Arabia</a:t>
            </a:r>
            <a:r>
              <a:rPr lang="en-US" sz="2800" dirty="0"/>
              <a:t>, Sultanate Of Oman, State of Qatar, State Of Kuwait</a:t>
            </a:r>
          </a:p>
          <a:p>
            <a:r>
              <a:rPr lang="nl-NL" sz="2800" dirty="0"/>
              <a:t>Bosnia And Herzegovina, Egypt, Turkey, </a:t>
            </a:r>
            <a:r>
              <a:rPr lang="nl-NL" sz="2800" b="1" i="1" dirty="0">
                <a:solidFill>
                  <a:srgbClr val="00B050"/>
                </a:solidFill>
              </a:rPr>
              <a:t>Republic of Korea</a:t>
            </a:r>
            <a:r>
              <a:rPr lang="nl-NL" sz="2800" dirty="0"/>
              <a:t>, Hong Kong</a:t>
            </a:r>
          </a:p>
          <a:p>
            <a:endParaRPr lang="nl-NL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6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0E6D13B-C261-4F30-A29D-0BB2601B8F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874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SIM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err="1"/>
              <a:t>Noramet</a:t>
            </a:r>
            <a:r>
              <a:rPr lang="nl-NL" dirty="0"/>
              <a:t>: </a:t>
            </a:r>
            <a:r>
              <a:rPr lang="nl-NL" b="1" i="1" dirty="0">
                <a:solidFill>
                  <a:srgbClr val="00B050"/>
                </a:solidFill>
              </a:rPr>
              <a:t>Canada</a:t>
            </a:r>
            <a:r>
              <a:rPr lang="nl-NL" dirty="0"/>
              <a:t>, Mexico, </a:t>
            </a:r>
            <a:r>
              <a:rPr lang="nl-NL" b="1" i="1" dirty="0">
                <a:solidFill>
                  <a:srgbClr val="00B050"/>
                </a:solidFill>
              </a:rPr>
              <a:t>USA</a:t>
            </a:r>
          </a:p>
          <a:p>
            <a:r>
              <a:rPr lang="nl-NL" dirty="0" err="1"/>
              <a:t>Carimet</a:t>
            </a:r>
            <a:r>
              <a:rPr lang="nl-NL" dirty="0"/>
              <a:t>: Antigua and Barbuda, </a:t>
            </a:r>
            <a:r>
              <a:rPr lang="nl-NL" dirty="0" err="1"/>
              <a:t>Bahamas</a:t>
            </a:r>
            <a:r>
              <a:rPr lang="nl-NL" dirty="0"/>
              <a:t>, Barbados,  Dominica, </a:t>
            </a:r>
            <a:r>
              <a:rPr lang="nl-NL" dirty="0" err="1"/>
              <a:t>Dominican</a:t>
            </a:r>
            <a:r>
              <a:rPr lang="nl-NL" dirty="0"/>
              <a:t> </a:t>
            </a:r>
            <a:r>
              <a:rPr lang="nl-NL" dirty="0" err="1"/>
              <a:t>Republic</a:t>
            </a:r>
            <a:r>
              <a:rPr lang="nl-NL" dirty="0"/>
              <a:t>, Grenada, Guyana, </a:t>
            </a:r>
            <a:r>
              <a:rPr lang="nl-NL" dirty="0" err="1"/>
              <a:t>Haiti</a:t>
            </a:r>
            <a:r>
              <a:rPr lang="nl-NL" dirty="0"/>
              <a:t>, Jamaica , St. Lucia, St. Kitts and Nevis, St. Vincent and Grenadines, Trinidad and Tobago</a:t>
            </a:r>
          </a:p>
          <a:p>
            <a:r>
              <a:rPr lang="nl-NL" dirty="0" err="1"/>
              <a:t>Camet</a:t>
            </a:r>
            <a:r>
              <a:rPr lang="nl-NL" dirty="0"/>
              <a:t>: Belize , Costa Rica, El Salvador, Guatemala, Honduras, Nicaragua, Panama</a:t>
            </a:r>
          </a:p>
          <a:p>
            <a:r>
              <a:rPr lang="nl-NL" dirty="0" err="1"/>
              <a:t>Andimet</a:t>
            </a:r>
            <a:r>
              <a:rPr lang="nl-NL" dirty="0"/>
              <a:t>: </a:t>
            </a:r>
            <a:r>
              <a:rPr lang="es-ES" dirty="0"/>
              <a:t>Bolivia, </a:t>
            </a:r>
            <a:r>
              <a:rPr lang="es-ES" b="1" i="1" dirty="0">
                <a:solidFill>
                  <a:srgbClr val="00B050"/>
                </a:solidFill>
              </a:rPr>
              <a:t>Colombia</a:t>
            </a:r>
            <a:r>
              <a:rPr lang="es-ES" dirty="0"/>
              <a:t>, Ecuador, </a:t>
            </a:r>
            <a:r>
              <a:rPr lang="es-ES" dirty="0" err="1"/>
              <a:t>Peru</a:t>
            </a:r>
            <a:endParaRPr lang="es-ES" dirty="0"/>
          </a:p>
          <a:p>
            <a:r>
              <a:rPr lang="es-ES" dirty="0" err="1"/>
              <a:t>Suramet</a:t>
            </a:r>
            <a:r>
              <a:rPr lang="es-ES" dirty="0"/>
              <a:t>: Argentina, </a:t>
            </a:r>
            <a:r>
              <a:rPr lang="es-ES" dirty="0" err="1"/>
              <a:t>Brazil</a:t>
            </a:r>
            <a:r>
              <a:rPr lang="es-ES" dirty="0"/>
              <a:t>, Chile, Paraguay, Uruguay</a:t>
            </a:r>
            <a:endParaRPr lang="nl-NL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7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C5E1134-4A2C-43E3-8B83-37EFE8D7D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8781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WELMEC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4380" y="1916832"/>
            <a:ext cx="8075240" cy="4104456"/>
          </a:xfrm>
        </p:spPr>
        <p:txBody>
          <a:bodyPr>
            <a:normAutofit/>
          </a:bodyPr>
          <a:lstStyle/>
          <a:p>
            <a:r>
              <a:rPr lang="nl-NL" sz="2800" dirty="0"/>
              <a:t>Albania, Austria, </a:t>
            </a:r>
            <a:r>
              <a:rPr lang="nl-NL" sz="2800" b="1" i="1" dirty="0">
                <a:solidFill>
                  <a:srgbClr val="00B050"/>
                </a:solidFill>
              </a:rPr>
              <a:t>Belgium</a:t>
            </a:r>
            <a:r>
              <a:rPr lang="nl-NL" sz="2800" dirty="0"/>
              <a:t>, Bosnia and Herzegovina, Bulgaria, Croatia, Cyprus, </a:t>
            </a:r>
            <a:r>
              <a:rPr lang="nl-NL" sz="2800" b="1" u="sng" dirty="0">
                <a:solidFill>
                  <a:srgbClr val="00B0F0"/>
                </a:solidFill>
              </a:rPr>
              <a:t>Czech Republic</a:t>
            </a:r>
            <a:r>
              <a:rPr lang="nl-NL" sz="2800" dirty="0"/>
              <a:t>, </a:t>
            </a:r>
            <a:r>
              <a:rPr lang="nl-NL" sz="2800" b="1" u="sng" dirty="0">
                <a:solidFill>
                  <a:srgbClr val="00B0F0"/>
                </a:solidFill>
              </a:rPr>
              <a:t>Denmark</a:t>
            </a:r>
            <a:r>
              <a:rPr lang="nl-NL" sz="2800" dirty="0"/>
              <a:t>, Estonia, Finland, </a:t>
            </a:r>
            <a:r>
              <a:rPr lang="nl-NL" sz="2800" b="1" u="sng" dirty="0">
                <a:solidFill>
                  <a:srgbClr val="00B0F0"/>
                </a:solidFill>
              </a:rPr>
              <a:t>France</a:t>
            </a:r>
            <a:r>
              <a:rPr lang="nl-NL" sz="2800" dirty="0"/>
              <a:t>, </a:t>
            </a:r>
            <a:r>
              <a:rPr lang="nl-NL" sz="2800" b="1" u="sng" dirty="0">
                <a:solidFill>
                  <a:srgbClr val="00B0F0"/>
                </a:solidFill>
              </a:rPr>
              <a:t>Germany</a:t>
            </a:r>
            <a:r>
              <a:rPr lang="nl-NL" sz="2800" dirty="0"/>
              <a:t>, Greece, Hungary, Iceland, Ireland, Italy, Kosovo, </a:t>
            </a:r>
            <a:r>
              <a:rPr lang="nl-NL" sz="2800" b="1" i="1" dirty="0">
                <a:solidFill>
                  <a:srgbClr val="FFC000"/>
                </a:solidFill>
              </a:rPr>
              <a:t>Latvia</a:t>
            </a:r>
            <a:r>
              <a:rPr lang="nl-NL" sz="2800" dirty="0"/>
              <a:t>, Lithuania, Luxembourg, Malta, Moldova, Montenegro, </a:t>
            </a:r>
            <a:r>
              <a:rPr lang="nl-NL" sz="2800" b="1" u="sng" dirty="0">
                <a:solidFill>
                  <a:srgbClr val="00B0F0"/>
                </a:solidFill>
              </a:rPr>
              <a:t>Netherlands</a:t>
            </a:r>
            <a:r>
              <a:rPr lang="nl-NL" sz="2800" dirty="0"/>
              <a:t>, North Macedonia, Norway, Poland, Portugal, Romania, Serbia, </a:t>
            </a:r>
            <a:r>
              <a:rPr lang="nl-NL" sz="2800" b="1" u="sng" dirty="0">
                <a:solidFill>
                  <a:srgbClr val="00B0F0"/>
                </a:solidFill>
              </a:rPr>
              <a:t>Slovakia</a:t>
            </a:r>
            <a:r>
              <a:rPr lang="nl-NL" sz="2800" dirty="0"/>
              <a:t>, Slovenia, Spain, </a:t>
            </a:r>
            <a:r>
              <a:rPr lang="nl-NL" sz="2800" b="1" u="sng" dirty="0">
                <a:solidFill>
                  <a:srgbClr val="00B0F0"/>
                </a:solidFill>
              </a:rPr>
              <a:t>Sweden</a:t>
            </a:r>
            <a:r>
              <a:rPr lang="nl-NL" sz="2800" dirty="0"/>
              <a:t>, </a:t>
            </a:r>
            <a:r>
              <a:rPr lang="nl-NL" sz="2800" b="1" u="sng" dirty="0">
                <a:solidFill>
                  <a:srgbClr val="00B0F0"/>
                </a:solidFill>
              </a:rPr>
              <a:t>Switzerland</a:t>
            </a:r>
            <a:r>
              <a:rPr lang="nl-NL" sz="2800" dirty="0"/>
              <a:t>, Turkey</a:t>
            </a:r>
            <a:endParaRPr lang="nl-NL" sz="2800" b="1" u="sng" dirty="0">
              <a:solidFill>
                <a:srgbClr val="00B0F0"/>
              </a:solidFill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8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1603948-66B6-4B01-B3CA-75DE3E4AF8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7551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nl-NL" dirty="0"/>
              <a:t>OIML Issuing Authorities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8644720" cy="3168352"/>
          </a:xfrm>
          <a:prstGeom prst="rect">
            <a:avLst/>
          </a:prstGeom>
        </p:spPr>
      </p:pic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525344"/>
            <a:ext cx="648072" cy="196131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9</a:t>
            </a:fld>
            <a:endParaRPr lang="en-GB" noProof="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720" y="6525344"/>
            <a:ext cx="4896544" cy="196131"/>
          </a:xfrm>
        </p:spPr>
        <p:txBody>
          <a:bodyPr/>
          <a:lstStyle/>
          <a:p>
            <a:pPr algn="ctr"/>
            <a:r>
              <a:rPr lang="fr-FR" dirty="0"/>
              <a:t>OIML-CS Update – RLMO RT Meeting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6663" y="1716286"/>
            <a:ext cx="5154433" cy="4104456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flipV="1">
            <a:off x="304820" y="1772816"/>
            <a:ext cx="1746900" cy="138867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6577" y="5445224"/>
            <a:ext cx="1745143" cy="31124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3"/>
          <p:cNvSpPr>
            <a:spLocks noGrp="1"/>
          </p:cNvSpPr>
          <p:nvPr>
            <p:ph idx="1"/>
          </p:nvPr>
        </p:nvSpPr>
        <p:spPr>
          <a:xfrm>
            <a:off x="1220335" y="5884403"/>
            <a:ext cx="6707088" cy="52205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dirty="0"/>
              <a:t>12 out of 62 Member States = 19 %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95AE672B-2D04-417A-B227-37E2433B0F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378496" cy="196131"/>
          </a:xfrm>
        </p:spPr>
        <p:txBody>
          <a:bodyPr/>
          <a:lstStyle/>
          <a:p>
            <a:r>
              <a:rPr lang="nl-NL" dirty="0"/>
              <a:t>2021-09-30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103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theme/theme1.xml><?xml version="1.0" encoding="utf-8"?>
<a:theme xmlns:a="http://schemas.openxmlformats.org/drawingml/2006/main" name="OIML PowerPoint Layou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OIML PowerPoint Layout 2015</Template>
  <TotalTime>1281</TotalTime>
  <Words>1018</Words>
  <Application>Microsoft Office PowerPoint</Application>
  <PresentationFormat>On-screen Show (4:3)</PresentationFormat>
  <Paragraphs>141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OIML PowerPoint Layout 2015</vt:lpstr>
      <vt:lpstr>RLMO Round Table Meeting OIML-CS Update</vt:lpstr>
      <vt:lpstr>Participation in the OIML-CS</vt:lpstr>
      <vt:lpstr>AFRIMETS</vt:lpstr>
      <vt:lpstr>APLMF</vt:lpstr>
      <vt:lpstr>COOMET</vt:lpstr>
      <vt:lpstr>GULFMET</vt:lpstr>
      <vt:lpstr>SIM</vt:lpstr>
      <vt:lpstr>WELMEC</vt:lpstr>
      <vt:lpstr>OIML Issuing Authorities</vt:lpstr>
      <vt:lpstr>Utilizers and Associates</vt:lpstr>
      <vt:lpstr>OIML-CS Certificates 1 January 2018 – 30 June 2021</vt:lpstr>
      <vt:lpstr>Certificates by Recommendation  1 January 2018 – 30 June 2021</vt:lpstr>
      <vt:lpstr>OIML-CS Management Committee (MC)</vt:lpstr>
      <vt:lpstr>OIML-CS Management Committee (MC)</vt:lpstr>
      <vt:lpstr>OIML-CS Management Committee (MC)</vt:lpstr>
      <vt:lpstr>Promotion and Awareness Raising</vt:lpstr>
      <vt:lpstr>Items for consideration</vt:lpstr>
      <vt:lpstr>Items for consideration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OIML Update</dc:title>
  <dc:creator>DixonP</dc:creator>
  <cp:lastModifiedBy>DixonP</cp:lastModifiedBy>
  <cp:revision>146</cp:revision>
  <cp:lastPrinted>2016-10-26T13:21:18Z</cp:lastPrinted>
  <dcterms:created xsi:type="dcterms:W3CDTF">2015-10-30T08:57:16Z</dcterms:created>
  <dcterms:modified xsi:type="dcterms:W3CDTF">2021-09-30T10:36:57Z</dcterms:modified>
</cp:coreProperties>
</file>