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3" r:id="rId3"/>
    <p:sldId id="266" r:id="rId4"/>
    <p:sldId id="267" r:id="rId5"/>
    <p:sldId id="268" r:id="rId6"/>
    <p:sldId id="269" r:id="rId7"/>
    <p:sldId id="272" r:id="rId8"/>
    <p:sldId id="271" r:id="rId9"/>
    <p:sldId id="273" r:id="rId10"/>
    <p:sldId id="262" r:id="rId11"/>
    <p:sldId id="275" r:id="rId12"/>
    <p:sldId id="276" r:id="rId13"/>
    <p:sldId id="277" r:id="rId14"/>
    <p:sldId id="278" r:id="rId15"/>
    <p:sldId id="279" r:id="rId16"/>
    <p:sldId id="280" r:id="rId17"/>
    <p:sldId id="281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725" autoAdjust="0"/>
  </p:normalViewPr>
  <p:slideViewPr>
    <p:cSldViewPr>
      <p:cViewPr varScale="1">
        <p:scale>
          <a:sx n="91" d="100"/>
          <a:sy n="91" d="100"/>
        </p:scale>
        <p:origin x="123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5A8D2-C8BB-475C-BEEA-ABAE8A87948F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C6E52-F53D-4E4B-AF19-66C7F35F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582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EB7E5-0205-4DE4-84CC-4748F04BF1CC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BF2B7-5D26-49DE-90B0-1F0CC194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375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3495E-8619-4E4C-B8C4-DFE900F11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ctr" anchorCtr="0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08B4FC-A7BA-485E-97B7-3256D69EA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33305"/>
            <a:ext cx="6858000" cy="60466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3028A-D234-4C54-8780-E40C0F25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DD9F-78B0-41C1-865E-11EAA14E6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51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0752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800"/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457200" y="2348881"/>
            <a:ext cx="8075240" cy="331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77277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0752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48881"/>
            <a:ext cx="8075240" cy="331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F3AA7-8D1D-4094-95D7-0F0AD16921C5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2" name="Picture 2" descr="International Organization of Legal Metrology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2595"/>
            <a:ext cx="5616624" cy="72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77E5F24-2508-411F-8819-D3B46D8DEF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"/>
          <a:stretch/>
        </p:blipFill>
        <p:spPr>
          <a:xfrm>
            <a:off x="7877907" y="129678"/>
            <a:ext cx="1089828" cy="846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3864C57-05C1-4CFD-849C-64D42F02C35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71" y="125539"/>
            <a:ext cx="1089827" cy="846267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9BA7FEF-2626-4005-A92C-C74012E8D900}"/>
              </a:ext>
            </a:extLst>
          </p:cNvPr>
          <p:cNvSpPr txBox="1">
            <a:spLocks/>
          </p:cNvSpPr>
          <p:nvPr userDrawn="1"/>
        </p:nvSpPr>
        <p:spPr>
          <a:xfrm>
            <a:off x="179512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/>
              <a:t>2021 – RLMO RT meeting</a:t>
            </a:r>
          </a:p>
        </p:txBody>
      </p:sp>
    </p:spTree>
    <p:extLst>
      <p:ext uri="{BB962C8B-B14F-4D97-AF65-F5344CB8AC3E}">
        <p14:creationId xmlns:p14="http://schemas.microsoft.com/office/powerpoint/2010/main" val="232442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842443"/>
            <a:ext cx="6858000" cy="1586557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GB" sz="3600" dirty="0"/>
              <a:t>Welcome and Update </a:t>
            </a:r>
            <a:br>
              <a:rPr lang="en-GB" sz="3600" dirty="0"/>
            </a:br>
            <a:r>
              <a:rPr lang="en-GB" sz="3600" dirty="0"/>
              <a:t>from the </a:t>
            </a:r>
            <a:br>
              <a:rPr lang="en-GB" sz="3600" dirty="0"/>
            </a:br>
            <a:r>
              <a:rPr lang="en-GB" sz="3600" dirty="0"/>
              <a:t>RLMO Round Table</a:t>
            </a:r>
            <a:br>
              <a:rPr lang="en-GB" sz="3600" dirty="0"/>
            </a:br>
            <a:r>
              <a:rPr lang="en-GB" sz="3600" dirty="0"/>
              <a:t>Chairperson</a:t>
            </a:r>
            <a:endParaRPr lang="en-GB" sz="36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5848672"/>
            <a:ext cx="8136904" cy="6046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RLMO Round Table meeting (Annual) - September 30, 2021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6F2229D-2D5F-46CA-9663-E3373D1394F1}"/>
              </a:ext>
            </a:extLst>
          </p:cNvPr>
          <p:cNvSpPr txBox="1">
            <a:spLocks/>
          </p:cNvSpPr>
          <p:nvPr/>
        </p:nvSpPr>
        <p:spPr>
          <a:xfrm>
            <a:off x="1098376" y="4869160"/>
            <a:ext cx="68580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Dr.</a:t>
            </a:r>
            <a:r>
              <a:rPr lang="en-GB" dirty="0"/>
              <a:t> Charles Ehrlich, CIML 1</a:t>
            </a:r>
            <a:r>
              <a:rPr lang="en-GB" baseline="30000" dirty="0"/>
              <a:t>st</a:t>
            </a:r>
            <a:r>
              <a:rPr lang="en-GB" dirty="0"/>
              <a:t> VP</a:t>
            </a:r>
          </a:p>
        </p:txBody>
      </p:sp>
    </p:spTree>
    <p:extLst>
      <p:ext uri="{BB962C8B-B14F-4D97-AF65-F5344CB8AC3E}">
        <p14:creationId xmlns:p14="http://schemas.microsoft.com/office/powerpoint/2010/main" val="3188023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10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2021 RLMO Round Table Meeting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</a:rPr>
              <a:t>6. </a:t>
            </a: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Update from the CEEMS AG Chairperson (Mr. Peter Mason)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7. Update from the OIML-CS Executive Secretary (Mr. Paul Dixon)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8. Special Session: Regulation of ‘Smart Meters’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9. Open Forum on the 2021 RLMO discussion topic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10. Future collaborations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11. Conclusions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12. Any other business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541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11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2021 RLMO Round Table Meeting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</a:rPr>
              <a:t>6. </a:t>
            </a: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Update from the CEEMS AG Chairperson (Mr. Peter Mason)</a:t>
            </a:r>
          </a:p>
          <a:p>
            <a:pPr marL="0" indent="0">
              <a:buNone/>
            </a:pP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7. Update from the OIML-CS Executive Secretary (Mr. Paul Dixon)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8. Special Session: Regulation of ‘Smart Meters’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9. Open Forum on the 2021 RLMO discussion topic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10. Future collaborations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11. Conclusions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12. Any other business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190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12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2021 RLMO Round Table Meeting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</a:rPr>
              <a:t>6. </a:t>
            </a: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Update from the CEEMS AG Chairperson (Mr. Peter Mason)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7. Update from the OIML-CS Executive Secretary (Mr. Paul Dixon)</a:t>
            </a:r>
          </a:p>
          <a:p>
            <a:pPr marL="0" indent="0">
              <a:buNone/>
            </a:pP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8. Special Session: Regulation of ‘Smart Meters’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9. Open Forum on the 2021 RLMO discussion topic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10. Future collaborations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11. Conclusions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12. Any other business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422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13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2021 RLMO Round Table Meeting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</a:rPr>
              <a:t>6. </a:t>
            </a: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Update from the CEEMS AG Chairperson (Mr. Peter Mason)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7. Update from the OIML-CS Executive Secretary (Mr. Paul Dixon)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8. Special Session: Regulation of ‘Smart Meters’</a:t>
            </a:r>
          </a:p>
          <a:p>
            <a:pPr marL="0" indent="0">
              <a:buNone/>
            </a:pP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9. Open Forum on the 2021 RLMO discussion topic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10. Future collaborations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11. Conclusions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12. Any other business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809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14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2021 RLMO Round Table Meeting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</a:rPr>
              <a:t>6. </a:t>
            </a: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Update from the CEEMS AG Chairperson (Mr. Peter Mason)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7. Update from the OIML-CS Executive Secretary (Mr. Paul Dixon)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8. Special Session: Regulation of ‘Smart Meters’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9. Open Forum on the 2021 RLMO discussion topic</a:t>
            </a:r>
          </a:p>
          <a:p>
            <a:pPr marL="0" indent="0">
              <a:buNone/>
            </a:pP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10. Future collaborations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11. Conclusions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12. Any other business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289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15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2021 RLMO Round Table Meeting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</a:rPr>
              <a:t>6. </a:t>
            </a: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Update from the CEEMS AG Chairperson (Mr. Peter Mason)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7. Update from the OIML-CS Executive Secretary (Mr. Paul Dixon)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8. Special Session: Regulation of ‘Smart Meters’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9. Open Forum on the 2021 RLMO discussion topic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10. Future collaborations</a:t>
            </a:r>
          </a:p>
          <a:p>
            <a:pPr marL="0" indent="0">
              <a:buNone/>
            </a:pP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11. Conclusions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12. Any other business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135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16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2021 RLMO Round Table Meeting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</a:rPr>
              <a:t>6. </a:t>
            </a: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Update from the CEEMS AG Chairperson (Mr. Peter Mason)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7. Update from the OIML-CS Executive Secretary (Mr. Paul Dixon)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8. Special Session: Regulation of ‘Smart Meters’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9. Open Forum on the 2021 RLMO discussion topic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10. Future collaborations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11. Conclusions</a:t>
            </a:r>
          </a:p>
          <a:p>
            <a:pPr marL="0" indent="0">
              <a:buNone/>
            </a:pP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12. Any other business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382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17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2021 RLMO Round Table Meeting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r>
              <a:rPr lang="en-GB" sz="3200" b="1" dirty="0"/>
              <a:t>Thank you for your participation!</a:t>
            </a:r>
          </a:p>
        </p:txBody>
      </p:sp>
    </p:spTree>
    <p:extLst>
      <p:ext uri="{BB962C8B-B14F-4D97-AF65-F5344CB8AC3E}">
        <p14:creationId xmlns:p14="http://schemas.microsoft.com/office/powerpoint/2010/main" val="1426706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2</a:t>
            </a:fld>
            <a:endParaRPr lang="en-GB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5897"/>
            <a:ext cx="8075240" cy="5359447"/>
          </a:xfrm>
        </p:spPr>
        <p:txBody>
          <a:bodyPr>
            <a:normAutofit fontScale="47500" lnSpcReduction="20000"/>
          </a:bodyPr>
          <a:lstStyle/>
          <a:p>
            <a:pPr marL="0" marR="20880" indent="0" algn="ctr">
              <a:buNone/>
            </a:pPr>
            <a:r>
              <a:rPr lang="en-US" sz="2900" b="1" i="0" u="none" strike="noStrike" baseline="0" dirty="0">
                <a:latin typeface="Times New Roman" panose="02020603050405020304" pitchFamily="18" charset="0"/>
              </a:rPr>
              <a:t>RLMO Round Table Meeting</a:t>
            </a:r>
          </a:p>
          <a:p>
            <a:pPr marL="0" marR="20880" indent="0" algn="ctr">
              <a:buNone/>
            </a:pPr>
            <a:r>
              <a:rPr lang="en-US" sz="2900" b="0" i="0" u="none" strike="noStrike" baseline="0" dirty="0">
                <a:latin typeface="Times New Roman" panose="02020603050405020304" pitchFamily="18" charset="0"/>
              </a:rPr>
              <a:t>Thursday, 30 September 2021</a:t>
            </a:r>
          </a:p>
          <a:p>
            <a:pPr marL="0" marR="20880" indent="0" algn="ctr">
              <a:buNone/>
            </a:pPr>
            <a:r>
              <a:rPr lang="en-US" sz="2900" b="0" i="0" u="none" strike="noStrike" baseline="0" dirty="0">
                <a:latin typeface="Times New Roman" panose="02020603050405020304" pitchFamily="18" charset="0"/>
              </a:rPr>
              <a:t>10:00–14:00 UTC</a:t>
            </a:r>
          </a:p>
          <a:p>
            <a:pPr marL="0" marR="20880" indent="0" algn="ctr">
              <a:buNone/>
            </a:pPr>
            <a:r>
              <a:rPr lang="en-US" sz="2900" b="1" i="0" u="none" strike="noStrike" baseline="0" dirty="0">
                <a:latin typeface="Times New Roman" panose="02020603050405020304" pitchFamily="18" charset="0"/>
              </a:rPr>
              <a:t>Draft Agenda</a:t>
            </a:r>
          </a:p>
          <a:p>
            <a:pPr marL="0" marR="20880" indent="0" algn="ctr">
              <a:buNone/>
            </a:pPr>
            <a:r>
              <a:rPr lang="en-US" sz="2900" b="0" i="0" u="none" strike="noStrike" baseline="0" dirty="0">
                <a:latin typeface="Times New Roman" panose="02020603050405020304" pitchFamily="18" charset="0"/>
              </a:rPr>
              <a:t>(v.2, 2021-08-20)</a:t>
            </a:r>
          </a:p>
          <a:p>
            <a:pPr marL="0" marR="20880" indent="0" algn="ctr">
              <a:buNone/>
            </a:pPr>
            <a:endParaRPr lang="en-US" sz="28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1. Welcome by the RLMO RT Chairperson (Dr. Charles Ehrlich)</a:t>
            </a:r>
          </a:p>
          <a:p>
            <a:pPr marL="0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2. Roll call</a:t>
            </a:r>
          </a:p>
          <a:p>
            <a:pPr marL="0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3. Update from the Round Table Chairperson</a:t>
            </a:r>
          </a:p>
          <a:p>
            <a:pPr marL="0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4. Overview of the main 2021 RLMO discussion topic (Digitalization)</a:t>
            </a:r>
          </a:p>
          <a:p>
            <a:pPr marL="0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5. Updates from the RLMOs</a:t>
            </a:r>
          </a:p>
          <a:p>
            <a:pPr marL="0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	a.  AFRIMETS (Mr. Jaco Marneweck)</a:t>
            </a:r>
          </a:p>
          <a:p>
            <a:pPr marL="457200" lvl="1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	b.  APLMF (Dr. Osman Zakaria)</a:t>
            </a:r>
          </a:p>
          <a:p>
            <a:pPr marL="457200" lvl="1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	c.  COOMET (Dr. </a:t>
            </a:r>
            <a:r>
              <a:rPr lang="en-US" sz="3000" b="0" i="0" u="none" strike="noStrike" baseline="0" dirty="0" err="1">
                <a:latin typeface="Times New Roman" panose="02020603050405020304" pitchFamily="18" charset="0"/>
              </a:rPr>
              <a:t>Yuriy</a:t>
            </a: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3000" b="0" i="0" u="none" strike="noStrike" baseline="0" dirty="0" err="1">
                <a:latin typeface="Times New Roman" panose="02020603050405020304" pitchFamily="18" charset="0"/>
              </a:rPr>
              <a:t>Kuzmenko</a:t>
            </a: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)</a:t>
            </a:r>
          </a:p>
          <a:p>
            <a:pPr marL="457200" lvl="1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en-US" sz="3000" b="0" i="0" u="none" strike="noStrike" baseline="0" dirty="0" err="1">
                <a:latin typeface="Times New Roman" panose="02020603050405020304" pitchFamily="18" charset="0"/>
              </a:rPr>
              <a:t>d.</a:t>
            </a: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  GULFMET (Eng. Omar Kanakrieh)</a:t>
            </a:r>
          </a:p>
          <a:p>
            <a:pPr marL="457200" lvl="1" indent="0">
              <a:buNone/>
            </a:pPr>
            <a:r>
              <a:rPr lang="pt-BR" sz="3000" b="0" i="0" u="none" strike="noStrike" baseline="0" dirty="0">
                <a:latin typeface="Times New Roman" panose="02020603050405020304" pitchFamily="18" charset="0"/>
              </a:rPr>
              <a:t>	e.  SIM (Mr. Pedro Pérez Vargas)</a:t>
            </a:r>
          </a:p>
          <a:p>
            <a:pPr marL="457200" lvl="1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	f.  WELMEC (Dr. Pavel Klenovský)</a:t>
            </a: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</a:rPr>
              <a:t>6. </a:t>
            </a: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Update from the CEEMS AG Chairperson (Mr. Peter Mason)</a:t>
            </a:r>
          </a:p>
          <a:p>
            <a:pPr marL="0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7. Update from the OIML-CS Executive Secretary (Mr. Paul Dixon)</a:t>
            </a:r>
          </a:p>
          <a:p>
            <a:pPr marL="0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8. Special Session: Regulation of ‘Smart Meters’</a:t>
            </a:r>
          </a:p>
          <a:p>
            <a:pPr marL="0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9. Open Forum on the 2021 RLMO Discussion Topic</a:t>
            </a:r>
          </a:p>
          <a:p>
            <a:pPr marL="0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10. Future collaborations</a:t>
            </a:r>
          </a:p>
          <a:p>
            <a:pPr marL="0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11. Conclusions</a:t>
            </a:r>
          </a:p>
          <a:p>
            <a:pPr marL="0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12. Any other business</a:t>
            </a:r>
          </a:p>
        </p:txBody>
      </p:sp>
    </p:spTree>
    <p:extLst>
      <p:ext uri="{BB962C8B-B14F-4D97-AF65-F5344CB8AC3E}">
        <p14:creationId xmlns:p14="http://schemas.microsoft.com/office/powerpoint/2010/main" val="657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3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Since the 2020 RLMO RT Annual Meeting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075240" cy="388843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UY" u="sng" dirty="0"/>
              <a:t>The RLMO RT </a:t>
            </a:r>
            <a:r>
              <a:rPr lang="es-UY" u="sng" dirty="0" err="1"/>
              <a:t>held</a:t>
            </a:r>
            <a:r>
              <a:rPr lang="es-UY" u="sng" dirty="0"/>
              <a:t> </a:t>
            </a:r>
            <a:r>
              <a:rPr lang="es-UY" u="sng" dirty="0" err="1"/>
              <a:t>two</a:t>
            </a:r>
            <a:r>
              <a:rPr lang="es-UY" u="sng" dirty="0"/>
              <a:t> </a:t>
            </a:r>
            <a:r>
              <a:rPr lang="es-UY" u="sng" dirty="0" err="1"/>
              <a:t>Interim</a:t>
            </a:r>
            <a:r>
              <a:rPr lang="es-UY" u="sng" dirty="0"/>
              <a:t> Meetings:</a:t>
            </a:r>
          </a:p>
          <a:p>
            <a:r>
              <a:rPr lang="es-UY" dirty="0"/>
              <a:t>14 April 2021</a:t>
            </a:r>
          </a:p>
          <a:p>
            <a:r>
              <a:rPr lang="es-UY" dirty="0"/>
              <a:t>23 June 2021</a:t>
            </a:r>
            <a:endParaRPr lang="en-GB" dirty="0"/>
          </a:p>
          <a:p>
            <a:pPr>
              <a:buFontTx/>
              <a:buChar char="-"/>
            </a:pPr>
            <a:r>
              <a:rPr lang="en-GB" dirty="0"/>
              <a:t>No update presentations from the RLMOs;</a:t>
            </a:r>
          </a:p>
          <a:p>
            <a:pPr>
              <a:buFontTx/>
              <a:buChar char="-"/>
            </a:pPr>
            <a:r>
              <a:rPr lang="en-GB" dirty="0"/>
              <a:t>Primarily discussed issues raised at the 2020 Annual RLMO RT Meeting;</a:t>
            </a:r>
          </a:p>
          <a:p>
            <a:pPr>
              <a:buFontTx/>
              <a:buChar char="-"/>
            </a:pPr>
            <a:r>
              <a:rPr lang="en-GB" dirty="0"/>
              <a:t>Also planned for this 2021 Annual RLMO RT Meeting.</a:t>
            </a:r>
          </a:p>
          <a:p>
            <a:pPr>
              <a:buFontTx/>
              <a:buChar char="-"/>
            </a:pPr>
            <a:endParaRPr lang="en-GB" dirty="0"/>
          </a:p>
          <a:p>
            <a:pPr marL="0" indent="0" algn="ctr">
              <a:buNone/>
            </a:pPr>
            <a:r>
              <a:rPr lang="en-GB" u="sng" dirty="0"/>
              <a:t>Key Outcomes of the Interim Meetings: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/>
              <a:t>Large amount of strategic planning for RT took place;</a:t>
            </a:r>
          </a:p>
          <a:p>
            <a:pPr>
              <a:buFontTx/>
              <a:buChar char="-"/>
            </a:pPr>
            <a:r>
              <a:rPr lang="en-GB" dirty="0"/>
              <a:t>RLMO RT site on OIML web site added;</a:t>
            </a:r>
          </a:p>
          <a:p>
            <a:pPr>
              <a:buFontTx/>
              <a:buChar char="-"/>
            </a:pPr>
            <a:r>
              <a:rPr lang="en-GB" dirty="0"/>
              <a:t>RLMO RT Project Group (PG) Workspaces added;</a:t>
            </a:r>
          </a:p>
        </p:txBody>
      </p:sp>
    </p:spTree>
    <p:extLst>
      <p:ext uri="{BB962C8B-B14F-4D97-AF65-F5344CB8AC3E}">
        <p14:creationId xmlns:p14="http://schemas.microsoft.com/office/powerpoint/2010/main" val="305340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4</a:t>
            </a:fld>
            <a:endParaRPr lang="en-GB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A9FD2C-73C5-4A97-8B82-0EA4820B5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7828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273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5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Since the 2020 RLMO RT Annual Meeting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075240" cy="331236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u="sng" dirty="0"/>
              <a:t>Other Key Outcomes of the Interim Meetings: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/>
              <a:t>Comments on Training and E-Learning from the Interim Meetings will be taken by Ian to the OIML Task Group that is working on this;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/>
              <a:t>Possible Mentors for OIML Bulletin articles/issues identified;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/>
              <a:t>Mannie and Paul </a:t>
            </a:r>
            <a:r>
              <a:rPr lang="en-US" dirty="0">
                <a:effectLst/>
                <a:ea typeface="Times New Roman" panose="02020603050405020304" pitchFamily="18" charset="0"/>
              </a:rPr>
              <a:t>offered their continued assistance in providing information about the CS to the RLMOs, and requested more detailed information about what additional information/training/promotion is needed by the RLMOs. Colombia offered assistance with promoting the CS;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39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6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Since the 2020 RLMO RT Annual Meeting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075240" cy="4104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u="sng" dirty="0"/>
              <a:t>Other Key Outcomes of the Interim Meetings: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highlight>
                <a:srgbClr val="FFFF00"/>
              </a:highlight>
              <a:latin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>
                <a:effectLst/>
                <a:ea typeface="Times New Roman" panose="02020603050405020304" pitchFamily="18" charset="0"/>
              </a:rPr>
              <a:t>Volunteers were solicited to work on chapters of an ‘online technologies’ strategy document that is currently under development by the CEEMS AG</a:t>
            </a:r>
            <a:r>
              <a:rPr lang="en-GB" dirty="0"/>
              <a:t>;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US" dirty="0">
                <a:effectLst/>
                <a:ea typeface="Times New Roman" panose="02020603050405020304" pitchFamily="18" charset="0"/>
              </a:rPr>
              <a:t>A Project Proposal for the revision of B 12:2004 was discussed, in accordance with what the RT members have actually already agreed on, to be presented to the CIML in October 2021.</a:t>
            </a:r>
            <a:endParaRPr lang="en-GB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722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7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Since the 2020 RLMO RT Annual Meeting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075240" cy="43204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u="sng" dirty="0"/>
              <a:t>Possible topics for next RLMO RT Interim Meeting: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highlight>
                <a:srgbClr val="FFFF00"/>
              </a:highlight>
            </a:endParaRPr>
          </a:p>
          <a:p>
            <a:pPr>
              <a:buFontTx/>
              <a:buChar char="-"/>
            </a:pPr>
            <a:r>
              <a:rPr lang="en-US" dirty="0">
                <a:effectLst/>
                <a:ea typeface="Calibri" panose="020F0502020204030204" pitchFamily="34" charset="0"/>
              </a:rPr>
              <a:t>Continue the Annual RLMO RT Meeting as a virtual meeting, to provide opportunity for people to attend who wouldn’t be coming to in-person CIML meetings? Make it a two-day event?;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r>
              <a:rPr lang="en-US" dirty="0">
                <a:effectLst/>
                <a:ea typeface="Calibri" panose="020F0502020204030204" pitchFamily="34" charset="0"/>
              </a:rPr>
              <a:t>Open participation to the </a:t>
            </a:r>
            <a:r>
              <a:rPr lang="en-US" dirty="0">
                <a:ea typeface="Calibri" panose="020F0502020204030204" pitchFamily="34" charset="0"/>
              </a:rPr>
              <a:t>Annual RLMO RT Meeting to anyone who wants to attend (to promote broader awareness of what is happening in the Regions)?;</a:t>
            </a:r>
          </a:p>
          <a:p>
            <a:pPr>
              <a:buFontTx/>
              <a:buChar char="-"/>
            </a:pPr>
            <a:endParaRPr lang="en-US" dirty="0">
              <a:ea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en-US" dirty="0">
                <a:ea typeface="Calibri" panose="020F0502020204030204" pitchFamily="34" charset="0"/>
              </a:rPr>
              <a:t>Keep the Interim RLMO RT Meetings closed (using them primarily as planning and ‘special-issue’ meetings)?</a:t>
            </a:r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895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8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4. Overview of the main 2021 RLMO Discussion Topic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Discussion Topic: </a:t>
            </a:r>
          </a:p>
          <a:p>
            <a:pPr marL="0" indent="0">
              <a:buNone/>
            </a:pPr>
            <a:r>
              <a:rPr lang="en-US" dirty="0"/>
              <a:t>How is your RLMO approaching ‘digitalization’ pertaining to measuring instruments in your region?</a:t>
            </a:r>
          </a:p>
        </p:txBody>
      </p:sp>
    </p:spTree>
    <p:extLst>
      <p:ext uri="{BB962C8B-B14F-4D97-AF65-F5344CB8AC3E}">
        <p14:creationId xmlns:p14="http://schemas.microsoft.com/office/powerpoint/2010/main" val="274389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048C7F-179B-46E9-8725-A05E57CC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F3AA7-8D1D-4094-95D7-0F0AD16921C5}" type="slidenum">
              <a:rPr lang="en-GB" noProof="0" smtClean="0"/>
              <a:t>9</a:t>
            </a:fld>
            <a:endParaRPr lang="en-GB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023D3-707C-4018-9953-81E36612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 Updates from the RLMOs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4F870-CD4E-4EFF-9E1A-6A0E98D4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0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en-US" sz="3000" b="0" i="0" u="none" strike="noStrike" baseline="0" dirty="0"/>
              <a:t>a.  AFRIMETS (Mr. Jaco Marneweck)</a:t>
            </a:r>
          </a:p>
          <a:p>
            <a:pPr marL="457200" lvl="1" indent="0">
              <a:buNone/>
            </a:pPr>
            <a:r>
              <a:rPr lang="en-US" sz="3000" b="0" i="0" u="none" strike="noStrike" baseline="0" dirty="0"/>
              <a:t>	b.  APLMF (Dr. Osman Zakaria)</a:t>
            </a:r>
          </a:p>
          <a:p>
            <a:pPr marL="457200" lvl="1" indent="0">
              <a:buNone/>
            </a:pPr>
            <a:r>
              <a:rPr lang="en-US" sz="3000" b="0" i="0" u="none" strike="noStrike" baseline="0" dirty="0"/>
              <a:t>	c.  COOMET (Dr. </a:t>
            </a:r>
            <a:r>
              <a:rPr lang="en-US" sz="3000" b="0" i="0" u="none" strike="noStrike" baseline="0" dirty="0" err="1"/>
              <a:t>Yuriy</a:t>
            </a:r>
            <a:r>
              <a:rPr lang="en-US" sz="3000" b="0" i="0" u="none" strike="noStrike" baseline="0" dirty="0"/>
              <a:t> </a:t>
            </a:r>
            <a:r>
              <a:rPr lang="en-US" sz="3000" b="0" i="0" u="none" strike="noStrike" baseline="0" dirty="0" err="1"/>
              <a:t>Kuzmenko</a:t>
            </a:r>
            <a:r>
              <a:rPr lang="en-US" sz="3000" b="0" i="0" u="none" strike="noStrike" baseline="0" dirty="0"/>
              <a:t>)</a:t>
            </a:r>
          </a:p>
          <a:p>
            <a:pPr marL="457200" lvl="1" indent="0">
              <a:buNone/>
            </a:pPr>
            <a:r>
              <a:rPr lang="en-US" sz="3000" b="0" i="0" u="none" strike="noStrike" baseline="0" dirty="0"/>
              <a:t>	</a:t>
            </a:r>
            <a:r>
              <a:rPr lang="en-US" sz="3000" b="0" i="0" u="none" strike="noStrike" baseline="0" dirty="0" err="1"/>
              <a:t>d.</a:t>
            </a:r>
            <a:r>
              <a:rPr lang="en-US" sz="3000" b="0" i="0" u="none" strike="noStrike" baseline="0" dirty="0"/>
              <a:t>  GULFMET (Eng. Omar Kanakrieh)</a:t>
            </a:r>
          </a:p>
          <a:p>
            <a:pPr marL="457200" lvl="1" indent="0">
              <a:buNone/>
            </a:pPr>
            <a:r>
              <a:rPr lang="pt-BR" sz="3000" b="0" i="0" u="none" strike="noStrike" baseline="0" dirty="0"/>
              <a:t>	e.  SIM (Mr. Pedro Pérez Vargas)</a:t>
            </a:r>
          </a:p>
          <a:p>
            <a:pPr marL="457200" lvl="1" indent="0">
              <a:buNone/>
            </a:pPr>
            <a:r>
              <a:rPr lang="en-US" sz="3000" b="0" i="0" u="none" strike="noStrike" baseline="0" dirty="0"/>
              <a:t>	f.  WELMEC (Dr. Pavel Klenovský)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73992"/>
      </p:ext>
    </p:extLst>
  </p:cSld>
  <p:clrMapOvr>
    <a:masterClrMapping/>
  </p:clrMapOvr>
</p:sld>
</file>

<file path=ppt/theme/theme1.xml><?xml version="1.0" encoding="utf-8"?>
<a:theme xmlns:a="http://schemas.openxmlformats.org/drawingml/2006/main" name="51_CIML_ppt_layout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6CIML_PPT_Template.potx" id="{889B8E07-F202-4739-ACD6-F6934771B4F1}" vid="{72080C5D-E40C-4E0A-BB39-B925EFF221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56CIML_PPT_Template</Template>
  <TotalTime>3829</TotalTime>
  <Words>1154</Words>
  <Application>Microsoft Office PowerPoint</Application>
  <PresentationFormat>On-screen Show (4:3)</PresentationFormat>
  <Paragraphs>149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51_CIML_ppt_layout_2016</vt:lpstr>
      <vt:lpstr>Welcome and Update  from the  RLMO Round Table Chairperson</vt:lpstr>
      <vt:lpstr>PowerPoint Presentation</vt:lpstr>
      <vt:lpstr>Since the 2020 RLMO RT Annual Meeting</vt:lpstr>
      <vt:lpstr>PowerPoint Presentation</vt:lpstr>
      <vt:lpstr>Since the 2020 RLMO RT Annual Meeting</vt:lpstr>
      <vt:lpstr>Since the 2020 RLMO RT Annual Meeting</vt:lpstr>
      <vt:lpstr>Since the 2020 RLMO RT Annual Meeting</vt:lpstr>
      <vt:lpstr>4. Overview of the main 2021 RLMO Discussion Topic</vt:lpstr>
      <vt:lpstr>5. Updates from the RLMOs </vt:lpstr>
      <vt:lpstr>2021 RLMO Round Table Meeting</vt:lpstr>
      <vt:lpstr>2021 RLMO Round Table Meeting</vt:lpstr>
      <vt:lpstr>2021 RLMO Round Table Meeting</vt:lpstr>
      <vt:lpstr>2021 RLMO Round Table Meeting</vt:lpstr>
      <vt:lpstr>2021 RLMO Round Table Meeting</vt:lpstr>
      <vt:lpstr>2021 RLMO Round Table Meeting</vt:lpstr>
      <vt:lpstr>2021 RLMO Round Table Meeting</vt:lpstr>
      <vt:lpstr>2021 RLMO Round Table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Luis Mussio</dc:creator>
  <cp:lastModifiedBy>Ehrlich, Charles D. (Fed)</cp:lastModifiedBy>
  <cp:revision>43</cp:revision>
  <dcterms:created xsi:type="dcterms:W3CDTF">2021-08-16T10:44:54Z</dcterms:created>
  <dcterms:modified xsi:type="dcterms:W3CDTF">2021-09-29T16:19:37Z</dcterms:modified>
</cp:coreProperties>
</file>