
<file path=[Content_Types].xml><?xml version="1.0" encoding="utf-8"?>
<Types xmlns="http://schemas.openxmlformats.org/package/2006/content-types">
  <Default Extension="png" ContentType="image/png"/>
  <Default Extension="jpeg" ContentType="image/jpeg"/>
  <Default Extension="E0EA5180"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257" r:id="rId3"/>
    <p:sldId id="262" r:id="rId4"/>
    <p:sldId id="263" r:id="rId5"/>
    <p:sldId id="258" r:id="rId6"/>
    <p:sldId id="264" r:id="rId7"/>
    <p:sldId id="265" r:id="rId8"/>
    <p:sldId id="266" r:id="rId9"/>
    <p:sldId id="267" r:id="rId10"/>
    <p:sldId id="268" r:id="rId11"/>
    <p:sldId id="259" r:id="rId12"/>
    <p:sldId id="260" r:id="rId13"/>
    <p:sldId id="261"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725" autoAdjust="0"/>
  </p:normalViewPr>
  <p:slideViewPr>
    <p:cSldViewPr>
      <p:cViewPr varScale="1">
        <p:scale>
          <a:sx n="79" d="100"/>
          <a:sy n="79" d="100"/>
        </p:scale>
        <p:origin x="944" y="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25A8D2-C8BB-475C-BEEA-ABAE8A87948F}" type="datetimeFigureOut">
              <a:rPr lang="en-GB" smtClean="0"/>
              <a:t>17/09/2021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EC6E52-F53D-4E4B-AF19-66C7F35F223A}" type="slidenum">
              <a:rPr lang="en-GB" smtClean="0"/>
              <a:t>‹#›</a:t>
            </a:fld>
            <a:endParaRPr lang="en-GB"/>
          </a:p>
        </p:txBody>
      </p:sp>
    </p:spTree>
    <p:extLst>
      <p:ext uri="{BB962C8B-B14F-4D97-AF65-F5344CB8AC3E}">
        <p14:creationId xmlns:p14="http://schemas.microsoft.com/office/powerpoint/2010/main" val="1768582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DEB7E5-0205-4DE4-84CC-4748F04BF1CC}" type="datetimeFigureOut">
              <a:rPr lang="en-US" smtClean="0"/>
              <a:t>9/17/2021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EBF2B7-5D26-49DE-90B0-1F0CC1947CD2}" type="slidenum">
              <a:rPr lang="en-US" smtClean="0"/>
              <a:t>‹#›</a:t>
            </a:fld>
            <a:endParaRPr lang="en-US"/>
          </a:p>
        </p:txBody>
      </p:sp>
    </p:spTree>
    <p:extLst>
      <p:ext uri="{BB962C8B-B14F-4D97-AF65-F5344CB8AC3E}">
        <p14:creationId xmlns:p14="http://schemas.microsoft.com/office/powerpoint/2010/main" val="20430375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3495E-8619-4E4C-B8C4-DFE900F11B83}"/>
              </a:ext>
            </a:extLst>
          </p:cNvPr>
          <p:cNvSpPr>
            <a:spLocks noGrp="1"/>
          </p:cNvSpPr>
          <p:nvPr>
            <p:ph type="ctrTitle"/>
          </p:nvPr>
        </p:nvSpPr>
        <p:spPr>
          <a:xfrm>
            <a:off x="1143000" y="1122363"/>
            <a:ext cx="6858000" cy="2387600"/>
          </a:xfrm>
        </p:spPr>
        <p:txBody>
          <a:bodyPr anchor="ctr" anchorCtr="0">
            <a:normAutofit/>
          </a:bodyPr>
          <a:lstStyle>
            <a:lvl1pPr algn="ctr">
              <a:defRPr sz="44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B908B4FC-A7BA-485E-97B7-3256D69EA3CA}"/>
              </a:ext>
            </a:extLst>
          </p:cNvPr>
          <p:cNvSpPr>
            <a:spLocks noGrp="1"/>
          </p:cNvSpPr>
          <p:nvPr>
            <p:ph type="subTitle" idx="1"/>
          </p:nvPr>
        </p:nvSpPr>
        <p:spPr>
          <a:xfrm>
            <a:off x="1143000" y="5433305"/>
            <a:ext cx="6858000" cy="60466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6" name="Slide Number Placeholder 5">
            <a:extLst>
              <a:ext uri="{FF2B5EF4-FFF2-40B4-BE49-F238E27FC236}">
                <a16:creationId xmlns:a16="http://schemas.microsoft.com/office/drawing/2014/main" id="{21F3028A-D234-4C54-8780-E40C0F25EA74}"/>
              </a:ext>
            </a:extLst>
          </p:cNvPr>
          <p:cNvSpPr>
            <a:spLocks noGrp="1"/>
          </p:cNvSpPr>
          <p:nvPr>
            <p:ph type="sldNum" sz="quarter" idx="12"/>
          </p:nvPr>
        </p:nvSpPr>
        <p:spPr/>
        <p:txBody>
          <a:bodyPr/>
          <a:lstStyle/>
          <a:p>
            <a:fld id="{B946DD9F-78B0-41C1-865E-11EAA14E6247}" type="slidenum">
              <a:rPr lang="en-GB" smtClean="0"/>
              <a:t>‹#›</a:t>
            </a:fld>
            <a:endParaRPr lang="en-GB"/>
          </a:p>
        </p:txBody>
      </p:sp>
    </p:spTree>
    <p:extLst>
      <p:ext uri="{BB962C8B-B14F-4D97-AF65-F5344CB8AC3E}">
        <p14:creationId xmlns:p14="http://schemas.microsoft.com/office/powerpoint/2010/main" val="753517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a:xfrm>
            <a:off x="7345288" y="6356350"/>
            <a:ext cx="1187152" cy="365125"/>
          </a:xfrm>
        </p:spPr>
        <p:txBody>
          <a:bodyPr/>
          <a:lstStyle/>
          <a:p>
            <a:fld id="{112F3AA7-8D1D-4094-95D7-0F0AD16921C5}" type="slidenum">
              <a:rPr lang="en-GB" noProof="0" smtClean="0"/>
              <a:t>‹#›</a:t>
            </a:fld>
            <a:endParaRPr lang="en-GB" noProof="0" dirty="0"/>
          </a:p>
        </p:txBody>
      </p:sp>
      <p:sp>
        <p:nvSpPr>
          <p:cNvPr id="19" name="Title Placeholder 1"/>
          <p:cNvSpPr>
            <a:spLocks noGrp="1"/>
          </p:cNvSpPr>
          <p:nvPr>
            <p:ph type="title"/>
          </p:nvPr>
        </p:nvSpPr>
        <p:spPr>
          <a:xfrm>
            <a:off x="457200" y="1196752"/>
            <a:ext cx="8075240" cy="864096"/>
          </a:xfrm>
          <a:prstGeom prst="rect">
            <a:avLst/>
          </a:prstGeom>
        </p:spPr>
        <p:txBody>
          <a:bodyPr vert="horz" lIns="91440" tIns="45720" rIns="91440" bIns="45720" rtlCol="0" anchor="ctr">
            <a:normAutofit/>
          </a:bodyPr>
          <a:lstStyle>
            <a:lvl1pPr>
              <a:defRPr sz="2800"/>
            </a:lvl1pPr>
          </a:lstStyle>
          <a:p>
            <a:r>
              <a:rPr lang="en-US" noProof="0" dirty="0"/>
              <a:t>Click to edit Master title style</a:t>
            </a:r>
            <a:endParaRPr lang="en-GB" noProof="0" dirty="0"/>
          </a:p>
        </p:txBody>
      </p:sp>
      <p:sp>
        <p:nvSpPr>
          <p:cNvPr id="20" name="Text Placeholder 2"/>
          <p:cNvSpPr>
            <a:spLocks noGrp="1"/>
          </p:cNvSpPr>
          <p:nvPr>
            <p:ph idx="1"/>
          </p:nvPr>
        </p:nvSpPr>
        <p:spPr>
          <a:xfrm>
            <a:off x="457200" y="2348881"/>
            <a:ext cx="8075240" cy="3312367"/>
          </a:xfrm>
          <a:prstGeom prst="rect">
            <a:avLst/>
          </a:prstGeom>
        </p:spPr>
        <p:txBody>
          <a:bodyPr vert="horz" lIns="91440" tIns="45720" rIns="91440" bIns="45720" rtlCol="0">
            <a:normAutofit/>
          </a:bodyPr>
          <a:lstStyle>
            <a:lvl1pPr>
              <a:defRPr sz="2000"/>
            </a:lvl1pPr>
            <a:lvl2pPr>
              <a:defRPr sz="2000"/>
            </a:lvl2pPr>
            <a:lvl3pPr>
              <a:defRPr sz="1800"/>
            </a:lvl3pPr>
            <a:lvl4pPr>
              <a:defRPr sz="1800"/>
            </a:lvl4pPr>
            <a:lvl5pPr>
              <a:defRPr sz="1800"/>
            </a:lvl5p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Tree>
    <p:extLst>
      <p:ext uri="{BB962C8B-B14F-4D97-AF65-F5344CB8AC3E}">
        <p14:creationId xmlns:p14="http://schemas.microsoft.com/office/powerpoint/2010/main" val="37772773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196752"/>
            <a:ext cx="8075240" cy="864096"/>
          </a:xfrm>
          <a:prstGeom prst="rect">
            <a:avLst/>
          </a:prstGeom>
        </p:spPr>
        <p:txBody>
          <a:bodyPr vert="horz" lIns="91440" tIns="45720" rIns="91440" bIns="45720" rtlCol="0" anchor="ctr">
            <a:normAutofit/>
          </a:bodyPr>
          <a:lstStyle/>
          <a:p>
            <a:r>
              <a:rPr lang="en-US" noProof="0" dirty="0"/>
              <a:t>Click to edit Master title style</a:t>
            </a:r>
            <a:endParaRPr lang="en-GB" noProof="0" dirty="0"/>
          </a:p>
        </p:txBody>
      </p:sp>
      <p:sp>
        <p:nvSpPr>
          <p:cNvPr id="9" name="Text Placeholder 2"/>
          <p:cNvSpPr>
            <a:spLocks noGrp="1"/>
          </p:cNvSpPr>
          <p:nvPr>
            <p:ph type="body" idx="1"/>
          </p:nvPr>
        </p:nvSpPr>
        <p:spPr>
          <a:xfrm>
            <a:off x="457200" y="2348881"/>
            <a:ext cx="8075240" cy="3312367"/>
          </a:xfrm>
          <a:prstGeom prst="rect">
            <a:avLst/>
          </a:prstGeom>
        </p:spPr>
        <p:txBody>
          <a:bodyPr vert="horz" lIns="91440" tIns="45720" rIns="91440" bIns="45720" rtlCol="0">
            <a:normAutofit/>
          </a:body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11" name="Slide Number Placeholder 5"/>
          <p:cNvSpPr>
            <a:spLocks noGrp="1"/>
          </p:cNvSpPr>
          <p:nvPr>
            <p:ph type="sldNum" sz="quarter" idx="4"/>
          </p:nvPr>
        </p:nvSpPr>
        <p:spPr>
          <a:xfrm>
            <a:off x="7345288" y="6356350"/>
            <a:ext cx="118715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F3AA7-8D1D-4094-95D7-0F0AD16921C5}" type="slidenum">
              <a:rPr lang="en-GB" noProof="0" smtClean="0"/>
              <a:t>‹#›</a:t>
            </a:fld>
            <a:endParaRPr lang="en-GB" noProof="0" dirty="0"/>
          </a:p>
        </p:txBody>
      </p:sp>
      <p:pic>
        <p:nvPicPr>
          <p:cNvPr id="12" name="Picture 2" descr="International Organization of Legal Metrology"/>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835696" y="212595"/>
            <a:ext cx="5616624" cy="72760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177E5F24-2508-411F-8819-D3B46D8DEF99}"/>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l="1660"/>
          <a:stretch/>
        </p:blipFill>
        <p:spPr>
          <a:xfrm>
            <a:off x="7877907" y="129678"/>
            <a:ext cx="1089828" cy="846000"/>
          </a:xfrm>
          <a:prstGeom prst="rect">
            <a:avLst/>
          </a:prstGeom>
        </p:spPr>
      </p:pic>
      <p:pic>
        <p:nvPicPr>
          <p:cNvPr id="16" name="Picture 15">
            <a:extLst>
              <a:ext uri="{FF2B5EF4-FFF2-40B4-BE49-F238E27FC236}">
                <a16:creationId xmlns:a16="http://schemas.microsoft.com/office/drawing/2014/main" id="{03864C57-05C1-4CFD-849C-64D42F02C35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95471" y="125539"/>
            <a:ext cx="1089827" cy="846267"/>
          </a:xfrm>
          <a:prstGeom prst="rect">
            <a:avLst/>
          </a:prstGeom>
        </p:spPr>
      </p:pic>
      <p:sp>
        <p:nvSpPr>
          <p:cNvPr id="13" name="Footer Placeholder 4">
            <a:extLst>
              <a:ext uri="{FF2B5EF4-FFF2-40B4-BE49-F238E27FC236}">
                <a16:creationId xmlns:a16="http://schemas.microsoft.com/office/drawing/2014/main" id="{E9BA7FEF-2626-4005-A92C-C74012E8D900}"/>
              </a:ext>
            </a:extLst>
          </p:cNvPr>
          <p:cNvSpPr txBox="1">
            <a:spLocks/>
          </p:cNvSpPr>
          <p:nvPr userDrawn="1"/>
        </p:nvSpPr>
        <p:spPr>
          <a:xfrm>
            <a:off x="179512"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a:t>2021 – RLMO RT meeting</a:t>
            </a:r>
          </a:p>
        </p:txBody>
      </p:sp>
    </p:spTree>
    <p:extLst>
      <p:ext uri="{BB962C8B-B14F-4D97-AF65-F5344CB8AC3E}">
        <p14:creationId xmlns:p14="http://schemas.microsoft.com/office/powerpoint/2010/main" val="2324429471"/>
      </p:ext>
    </p:extLst>
  </p:cSld>
  <p:clrMap bg1="lt1" tx1="dk1" bg2="lt2" tx2="dk2" accent1="accent1" accent2="accent2" accent3="accent3" accent4="accent4" accent5="accent5" accent6="accent6" hlink="hlink" folHlink="folHlink"/>
  <p:sldLayoutIdLst>
    <p:sldLayoutId id="2147483652" r:id="rId1"/>
    <p:sldLayoutId id="2147483649" r:id="rId2"/>
  </p:sldLayoutIdLst>
  <p:hf hdr="0"/>
  <p:txStyles>
    <p:titleStyle>
      <a:lvl1pPr algn="ctr"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E0EA5180"/><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plmf.org/online-meeting-document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plmf.org/strategic-plan.html" TargetMode="External"/><Relationship Id="rId2" Type="http://schemas.openxmlformats.org/officeDocument/2006/relationships/hyperlink" Target="https://www.ptb.de/tc/index.php?id=646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siapacificlegalmetrologyforum.cmail19.com/t/d-i-ctjjko-l-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aplmf.org/medea-2-may-2018-to-2021.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plmf.org/medea-2-may-2018-to-2021.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1586557"/>
          </a:xfrm>
          <a:prstGeom prst="rect">
            <a:avLst/>
          </a:prstGeom>
        </p:spPr>
        <p:txBody>
          <a:bodyPr>
            <a:normAutofit fontScale="90000"/>
          </a:bodyPr>
          <a:lstStyle/>
          <a:p>
            <a:r>
              <a:rPr lang="en-GB" sz="3600"/>
              <a:t>Asia Pacific Legal Metrology Forum (APLMF) </a:t>
            </a:r>
            <a:br>
              <a:rPr lang="en-GB" sz="3600" dirty="0"/>
            </a:br>
            <a:r>
              <a:rPr lang="en-GB" sz="3600" dirty="0"/>
              <a:t>Update to the RLMO Round Table</a:t>
            </a:r>
            <a:endParaRPr lang="en-GB" sz="3600" noProof="0" dirty="0"/>
          </a:p>
        </p:txBody>
      </p:sp>
      <p:sp>
        <p:nvSpPr>
          <p:cNvPr id="3" name="Subtitle 2"/>
          <p:cNvSpPr>
            <a:spLocks noGrp="1"/>
          </p:cNvSpPr>
          <p:nvPr>
            <p:ph type="subTitle" idx="1"/>
          </p:nvPr>
        </p:nvSpPr>
        <p:spPr>
          <a:xfrm>
            <a:off x="1143000" y="5848672"/>
            <a:ext cx="6858000" cy="604664"/>
          </a:xfrm>
          <a:prstGeom prst="rect">
            <a:avLst/>
          </a:prstGeom>
        </p:spPr>
        <p:txBody>
          <a:bodyPr>
            <a:normAutofit/>
          </a:bodyPr>
          <a:lstStyle/>
          <a:p>
            <a:r>
              <a:rPr lang="en-GB" dirty="0"/>
              <a:t>RLMO Round Table meeting - September 30, 2021</a:t>
            </a:r>
          </a:p>
        </p:txBody>
      </p:sp>
      <p:sp>
        <p:nvSpPr>
          <p:cNvPr id="6" name="Subtitle 2">
            <a:extLst>
              <a:ext uri="{FF2B5EF4-FFF2-40B4-BE49-F238E27FC236}">
                <a16:creationId xmlns:a16="http://schemas.microsoft.com/office/drawing/2014/main" id="{C6F2229D-2D5F-46CA-9663-E3373D1394F1}"/>
              </a:ext>
            </a:extLst>
          </p:cNvPr>
          <p:cNvSpPr txBox="1">
            <a:spLocks/>
          </p:cNvSpPr>
          <p:nvPr/>
        </p:nvSpPr>
        <p:spPr>
          <a:xfrm>
            <a:off x="1331640" y="4231134"/>
            <a:ext cx="6858000" cy="604664"/>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9pPr>
          </a:lstStyle>
          <a:p>
            <a:r>
              <a:rPr lang="en-GB"/>
              <a:t>Dr Osman Zakaria,</a:t>
            </a:r>
          </a:p>
          <a:p>
            <a:r>
              <a:rPr lang="en-GB"/>
              <a:t>President</a:t>
            </a:r>
          </a:p>
          <a:p>
            <a:endParaRPr lang="en-GB" dirty="0"/>
          </a:p>
        </p:txBody>
      </p:sp>
      <p:pic>
        <p:nvPicPr>
          <p:cNvPr id="7" name="Picture 6" descr="cid:image001.jpg@01D7A548.E0EA5180">
            <a:extLst>
              <a:ext uri="{FF2B5EF4-FFF2-40B4-BE49-F238E27FC236}">
                <a16:creationId xmlns:a16="http://schemas.microsoft.com/office/drawing/2014/main" id="{9BA0A4CB-8FEC-467A-B253-EE63FF3609C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143250" y="2996952"/>
            <a:ext cx="2857500" cy="946150"/>
          </a:xfrm>
          <a:prstGeom prst="rect">
            <a:avLst/>
          </a:prstGeom>
          <a:noFill/>
          <a:ln>
            <a:noFill/>
          </a:ln>
        </p:spPr>
      </p:pic>
    </p:spTree>
    <p:extLst>
      <p:ext uri="{BB962C8B-B14F-4D97-AF65-F5344CB8AC3E}">
        <p14:creationId xmlns:p14="http://schemas.microsoft.com/office/powerpoint/2010/main" val="3188023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10</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323528" y="1497273"/>
            <a:ext cx="8075240" cy="864096"/>
          </a:xfrm>
        </p:spPr>
        <p:txBody>
          <a:bodyPr>
            <a:normAutofit fontScale="90000"/>
          </a:bodyPr>
          <a:lstStyle/>
          <a:p>
            <a:r>
              <a:rPr lang="en-NZ"/>
              <a:t>Enhance knowledge sharing through networking with  MEDEA 3 (PTB, Germany)</a:t>
            </a:r>
            <a:br>
              <a:rPr lang="en-NZ">
                <a:solidFill>
                  <a:srgbClr val="0070C0"/>
                </a:solidFill>
                <a:ea typeface="Calibri" panose="020F0502020204030204" pitchFamily="34" charset="0"/>
              </a:rPr>
            </a:br>
            <a:endParaRPr lang="en-GB" dirty="0">
              <a:solidFill>
                <a:srgbClr val="0070C0"/>
              </a:solidFill>
            </a:endParaRP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683568" y="2361369"/>
            <a:ext cx="8075240" cy="2736304"/>
          </a:xfrm>
        </p:spPr>
        <p:txBody>
          <a:bodyPr>
            <a:noAutofit/>
          </a:bodyPr>
          <a:lstStyle/>
          <a:p>
            <a:pPr lvl="0">
              <a:lnSpc>
                <a:spcPct val="107000"/>
              </a:lnSpc>
              <a:spcBef>
                <a:spcPts val="600"/>
              </a:spcBef>
              <a:spcAft>
                <a:spcPts val="800"/>
              </a:spcAft>
              <a:buFont typeface="Wingdings" panose="05000000000000000000" pitchFamily="2" charset="2"/>
              <a:buChar char="§"/>
            </a:pPr>
            <a:r>
              <a:rPr lang="en-US" sz="1800">
                <a:latin typeface="Calibri" panose="020F0502020204030204" pitchFamily="34" charset="0"/>
                <a:ea typeface="Calibri" panose="020F0502020204030204" pitchFamily="34" charset="0"/>
                <a:cs typeface="Times New Roman" panose="02020603050405020304" pitchFamily="18" charset="0"/>
              </a:rPr>
              <a:t>Attended the APEC SCSC Specialist Regional Bodies (SRB) Forum Workshop which is held on 19 Februari 2021 (Friday), 10.00 am via Microsoft platform organised by New Zealand. Mr Stephen Obrien also joined the SRB Workshop to represent the APLMF.</a:t>
            </a:r>
            <a:endParaRPr lang="en-NZ" sz="180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600"/>
              </a:spcBef>
              <a:spcAft>
                <a:spcPts val="800"/>
              </a:spcAft>
              <a:buFont typeface="Wingdings" panose="05000000000000000000" pitchFamily="2" charset="2"/>
              <a:buChar char="§"/>
            </a:pPr>
            <a:r>
              <a:rPr lang="en-NZ" sz="1800">
                <a:latin typeface="Calibri" panose="020F0502020204030204" pitchFamily="34" charset="0"/>
                <a:ea typeface="Calibri" panose="020F0502020204030204" pitchFamily="34" charset="0"/>
                <a:cs typeface="Times New Roman" panose="02020603050405020304" pitchFamily="18" charset="0"/>
              </a:rPr>
              <a:t>MEDEA-APMP-APLMF Planning Workshop on Industry (SDG 8&amp;9), 4</a:t>
            </a:r>
            <a:r>
              <a:rPr lang="en-NZ" sz="1800" baseline="30000">
                <a:latin typeface="Calibri" panose="020F0502020204030204" pitchFamily="34" charset="0"/>
                <a:ea typeface="Calibri" panose="020F0502020204030204" pitchFamily="34" charset="0"/>
                <a:cs typeface="Times New Roman" panose="02020603050405020304" pitchFamily="18" charset="0"/>
              </a:rPr>
              <a:t>th</a:t>
            </a:r>
            <a:r>
              <a:rPr lang="en-NZ" sz="1800">
                <a:latin typeface="Calibri" panose="020F0502020204030204" pitchFamily="34" charset="0"/>
                <a:ea typeface="Calibri" panose="020F0502020204030204" pitchFamily="34" charset="0"/>
                <a:cs typeface="Times New Roman" panose="02020603050405020304" pitchFamily="18" charset="0"/>
              </a:rPr>
              <a:t> August 2021</a:t>
            </a:r>
            <a:endParaRPr lang="en-MY" sz="160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600"/>
              </a:spcBef>
              <a:spcAft>
                <a:spcPts val="800"/>
              </a:spcAft>
              <a:buFont typeface="Wingdings" panose="05000000000000000000" pitchFamily="2" charset="2"/>
              <a:buChar char="§"/>
            </a:pPr>
            <a:r>
              <a:rPr lang="en-NZ" sz="1800">
                <a:latin typeface="Calibri" panose="020F0502020204030204" pitchFamily="34" charset="0"/>
                <a:ea typeface="Calibri" panose="020F0502020204030204" pitchFamily="34" charset="0"/>
                <a:cs typeface="Times New Roman" panose="02020603050405020304" pitchFamily="18" charset="0"/>
              </a:rPr>
              <a:t>MEDEA- APMP-APLMF Planning WS on </a:t>
            </a:r>
            <a:r>
              <a:rPr lang="en-US" sz="1600">
                <a:latin typeface="Calibri" panose="020F0502020204030204" pitchFamily="34" charset="0"/>
                <a:ea typeface="Calibri" panose="020F0502020204030204" pitchFamily="34" charset="0"/>
                <a:cs typeface="Times New Roman" panose="02020603050405020304" pitchFamily="18" charset="0"/>
              </a:rPr>
              <a:t>Rapid Diagnostic Toolkit, 29</a:t>
            </a:r>
            <a:r>
              <a:rPr lang="en-US" sz="1600" baseline="30000">
                <a:latin typeface="Calibri" panose="020F0502020204030204" pitchFamily="34" charset="0"/>
                <a:ea typeface="Calibri" panose="020F0502020204030204" pitchFamily="34" charset="0"/>
                <a:cs typeface="Times New Roman" panose="02020603050405020304" pitchFamily="18" charset="0"/>
              </a:rPr>
              <a:t>th</a:t>
            </a:r>
            <a:r>
              <a:rPr lang="en-US" sz="1600">
                <a:latin typeface="Calibri" panose="020F0502020204030204" pitchFamily="34" charset="0"/>
                <a:ea typeface="Calibri" panose="020F0502020204030204" pitchFamily="34" charset="0"/>
                <a:cs typeface="Times New Roman" panose="02020603050405020304" pitchFamily="18" charset="0"/>
              </a:rPr>
              <a:t> June 2021</a:t>
            </a:r>
            <a:endParaRPr lang="en-MY" sz="160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600"/>
              </a:spcBef>
              <a:spcAft>
                <a:spcPts val="800"/>
              </a:spcAft>
              <a:buFont typeface="Wingdings" panose="05000000000000000000" pitchFamily="2" charset="2"/>
              <a:buChar char="§"/>
            </a:pPr>
            <a:r>
              <a:rPr lang="en-NZ" sz="1800">
                <a:latin typeface="Calibri" panose="020F0502020204030204" pitchFamily="34" charset="0"/>
                <a:ea typeface="Calibri" panose="020F0502020204030204" pitchFamily="34" charset="0"/>
                <a:cs typeface="Times New Roman" panose="02020603050405020304" pitchFamily="18" charset="0"/>
              </a:rPr>
              <a:t>MEDEA- APMP-APLMF Planning WS on Water, 25</a:t>
            </a:r>
            <a:r>
              <a:rPr lang="en-NZ" sz="1800" baseline="30000">
                <a:latin typeface="Calibri" panose="020F0502020204030204" pitchFamily="34" charset="0"/>
                <a:ea typeface="Calibri" panose="020F0502020204030204" pitchFamily="34" charset="0"/>
                <a:cs typeface="Times New Roman" panose="02020603050405020304" pitchFamily="18" charset="0"/>
              </a:rPr>
              <a:t>th</a:t>
            </a:r>
            <a:r>
              <a:rPr lang="en-NZ" sz="1800">
                <a:latin typeface="Calibri" panose="020F0502020204030204" pitchFamily="34" charset="0"/>
                <a:ea typeface="Calibri" panose="020F0502020204030204" pitchFamily="34" charset="0"/>
                <a:cs typeface="Times New Roman" panose="02020603050405020304" pitchFamily="18" charset="0"/>
              </a:rPr>
              <a:t> June 2021</a:t>
            </a:r>
            <a:endParaRPr lang="en-MY" sz="160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600"/>
              </a:spcBef>
              <a:spcAft>
                <a:spcPts val="800"/>
              </a:spcAft>
              <a:buFont typeface="Wingdings" panose="05000000000000000000" pitchFamily="2" charset="2"/>
              <a:buChar char="§"/>
            </a:pPr>
            <a:r>
              <a:rPr lang="en-NZ" sz="1800">
                <a:latin typeface="Calibri" panose="020F0502020204030204" pitchFamily="34" charset="0"/>
                <a:ea typeface="Calibri" panose="020F0502020204030204" pitchFamily="34" charset="0"/>
                <a:cs typeface="Times New Roman" panose="02020603050405020304" pitchFamily="18" charset="0"/>
              </a:rPr>
              <a:t>MEDEA- APMP-APLMF Planning WS on Health, 6</a:t>
            </a:r>
            <a:r>
              <a:rPr lang="en-NZ" sz="1800" baseline="30000">
                <a:latin typeface="Calibri" panose="020F0502020204030204" pitchFamily="34" charset="0"/>
                <a:ea typeface="Calibri" panose="020F0502020204030204" pitchFamily="34" charset="0"/>
                <a:cs typeface="Times New Roman" panose="02020603050405020304" pitchFamily="18" charset="0"/>
              </a:rPr>
              <a:t>th</a:t>
            </a:r>
            <a:r>
              <a:rPr lang="en-NZ" sz="1800">
                <a:latin typeface="Calibri" panose="020F0502020204030204" pitchFamily="34" charset="0"/>
                <a:ea typeface="Calibri" panose="020F0502020204030204" pitchFamily="34" charset="0"/>
                <a:cs typeface="Times New Roman" panose="02020603050405020304" pitchFamily="18" charset="0"/>
              </a:rPr>
              <a:t> May 2021</a:t>
            </a:r>
            <a:endParaRPr lang="en-MY" sz="160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NZ" sz="1800">
                <a:latin typeface="Calibri" panose="020F0502020204030204" pitchFamily="34" charset="0"/>
                <a:ea typeface="Calibri" panose="020F0502020204030204" pitchFamily="34" charset="0"/>
                <a:cs typeface="Times New Roman" panose="02020603050405020304" pitchFamily="18" charset="0"/>
              </a:rPr>
              <a:t>PTB - EU-X Training 1: Organising and running effective virtual events/ Training documentation, 29</a:t>
            </a:r>
            <a:r>
              <a:rPr lang="en-NZ" sz="1800" baseline="30000">
                <a:latin typeface="Calibri" panose="020F0502020204030204" pitchFamily="34" charset="0"/>
                <a:ea typeface="Calibri" panose="020F0502020204030204" pitchFamily="34" charset="0"/>
                <a:cs typeface="Times New Roman" panose="02020603050405020304" pitchFamily="18" charset="0"/>
              </a:rPr>
              <a:t>th</a:t>
            </a:r>
            <a:r>
              <a:rPr lang="en-NZ" sz="1800">
                <a:latin typeface="Calibri" panose="020F0502020204030204" pitchFamily="34" charset="0"/>
                <a:ea typeface="Calibri" panose="020F0502020204030204" pitchFamily="34" charset="0"/>
                <a:cs typeface="Times New Roman" panose="02020603050405020304" pitchFamily="18" charset="0"/>
              </a:rPr>
              <a:t> April 2021</a:t>
            </a:r>
            <a:endParaRPr lang="en-GB" sz="1800" dirty="0"/>
          </a:p>
        </p:txBody>
      </p:sp>
    </p:spTree>
    <p:extLst>
      <p:ext uri="{BB962C8B-B14F-4D97-AF65-F5344CB8AC3E}">
        <p14:creationId xmlns:p14="http://schemas.microsoft.com/office/powerpoint/2010/main" val="1804715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11</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GB" dirty="0"/>
              <a:t>Anticipated calendar of events</a:t>
            </a:r>
            <a:br>
              <a:rPr lang="en-GB" dirty="0"/>
            </a:br>
            <a:r>
              <a:rPr lang="en-GB" dirty="0"/>
              <a:t>for the coming year in the RLMO</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457200" y="2348881"/>
            <a:ext cx="8075240" cy="1440159"/>
          </a:xfrm>
        </p:spPr>
        <p:txBody>
          <a:bodyPr/>
          <a:lstStyle/>
          <a:p>
            <a:r>
              <a:rPr lang="en-GB"/>
              <a:t>APLMF-MEDEA-APMP on meeting on 22</a:t>
            </a:r>
            <a:r>
              <a:rPr lang="en-GB" baseline="30000"/>
              <a:t>nd</a:t>
            </a:r>
            <a:r>
              <a:rPr lang="en-GB"/>
              <a:t> September 2021</a:t>
            </a:r>
          </a:p>
          <a:p>
            <a:r>
              <a:rPr lang="en-GB"/>
              <a:t>Annual APLMF 28</a:t>
            </a:r>
            <a:r>
              <a:rPr lang="en-GB" baseline="30000"/>
              <a:t>th</a:t>
            </a:r>
            <a:r>
              <a:rPr lang="en-GB"/>
              <a:t> Meeting will be held on 1</a:t>
            </a:r>
            <a:r>
              <a:rPr lang="en-GB" baseline="30000"/>
              <a:t>st</a:t>
            </a:r>
            <a:r>
              <a:rPr lang="en-GB"/>
              <a:t> and 2</a:t>
            </a:r>
            <a:r>
              <a:rPr lang="en-GB" baseline="30000"/>
              <a:t>nd</a:t>
            </a:r>
            <a:r>
              <a:rPr lang="en-GB"/>
              <a:t> November 2021</a:t>
            </a:r>
          </a:p>
          <a:p>
            <a:endParaRPr lang="en-GB" dirty="0"/>
          </a:p>
        </p:txBody>
      </p:sp>
    </p:spTree>
    <p:extLst>
      <p:ext uri="{BB962C8B-B14F-4D97-AF65-F5344CB8AC3E}">
        <p14:creationId xmlns:p14="http://schemas.microsoft.com/office/powerpoint/2010/main" val="148047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12</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a:bodyPr>
          <a:lstStyle/>
          <a:p>
            <a:r>
              <a:rPr lang="en-US" dirty="0"/>
              <a:t>Comments on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457200" y="1916832"/>
            <a:ext cx="8075240" cy="3312367"/>
          </a:xfrm>
        </p:spPr>
        <p:txBody>
          <a:bodyPr/>
          <a:lstStyle/>
          <a:p>
            <a:pPr marL="0" indent="0" algn="ctr">
              <a:buNone/>
            </a:pPr>
            <a:r>
              <a:rPr lang="en-US" b="1" dirty="0"/>
              <a:t>Discussion Topic: </a:t>
            </a:r>
          </a:p>
          <a:p>
            <a:pPr marL="0" indent="0">
              <a:buNone/>
            </a:pPr>
            <a:r>
              <a:rPr lang="en-US" dirty="0"/>
              <a:t>How is your RLMO approaching ‘digitalization’ pertaining to measuring instruments in your </a:t>
            </a:r>
            <a:r>
              <a:rPr lang="en-US"/>
              <a:t>region?</a:t>
            </a:r>
          </a:p>
          <a:p>
            <a:pPr marL="0" indent="0">
              <a:buNone/>
            </a:pPr>
            <a:endParaRPr lang="en-US" dirty="0"/>
          </a:p>
        </p:txBody>
      </p:sp>
      <p:sp>
        <p:nvSpPr>
          <p:cNvPr id="5" name="Content Placeholder 3">
            <a:extLst>
              <a:ext uri="{FF2B5EF4-FFF2-40B4-BE49-F238E27FC236}">
                <a16:creationId xmlns:a16="http://schemas.microsoft.com/office/drawing/2014/main" id="{82F000FC-29FD-406D-977D-3ECBF70ED6FD}"/>
              </a:ext>
            </a:extLst>
          </p:cNvPr>
          <p:cNvSpPr txBox="1">
            <a:spLocks/>
          </p:cNvSpPr>
          <p:nvPr/>
        </p:nvSpPr>
        <p:spPr>
          <a:xfrm>
            <a:off x="534380" y="2992314"/>
            <a:ext cx="8075240" cy="26689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s-UY" sz="1600"/>
              <a:t>New initiative under the </a:t>
            </a:r>
            <a:r>
              <a:rPr lang="en-MY" sz="1600"/>
              <a:t>MEDEA-APMP-APLMF </a:t>
            </a:r>
            <a:r>
              <a:rPr lang="en-US" sz="1600"/>
              <a:t>Planning Workshop  on Economic Growth, Industry, Innovation &amp; Infrastructure (SDG 8 &amp; 9) which is held on 4 August 2021 </a:t>
            </a:r>
            <a:endParaRPr lang="es-UY" sz="1600"/>
          </a:p>
          <a:p>
            <a:r>
              <a:rPr lang="es-UY" sz="1600"/>
              <a:t>The MEDEA-APMP-APLMF will select the most demand to run the work package training in order to support ‘digitalization’ pertaining to measuring instruments within APLMF member economies.</a:t>
            </a:r>
          </a:p>
          <a:p>
            <a:r>
              <a:rPr lang="es-UY" sz="1600"/>
              <a:t>The selection topic of Work Package are based on different criteria including:</a:t>
            </a:r>
          </a:p>
          <a:p>
            <a:pPr marL="0" indent="0">
              <a:buNone/>
            </a:pPr>
            <a:r>
              <a:rPr lang="es-UY" sz="1600"/>
              <a:t>        - </a:t>
            </a:r>
            <a:r>
              <a:rPr lang="en-US" sz="1600" b="1"/>
              <a:t>Ensure that competencies in metrology are developed via online courses</a:t>
            </a:r>
          </a:p>
          <a:p>
            <a:pPr marL="0" indent="0">
              <a:buNone/>
            </a:pPr>
            <a:r>
              <a:rPr lang="en-US" sz="1600" b="1"/>
              <a:t>        - Software verification, Data quality, big data analytics, data security</a:t>
            </a:r>
          </a:p>
          <a:p>
            <a:pPr marL="0" indent="0">
              <a:buNone/>
            </a:pPr>
            <a:r>
              <a:rPr lang="en-US" sz="1600" b="1"/>
              <a:t>        - Automation of laboratory processes, online and remote calibration, SMART sensors</a:t>
            </a:r>
          </a:p>
          <a:p>
            <a:pPr marL="0" indent="0">
              <a:buNone/>
            </a:pPr>
            <a:r>
              <a:rPr lang="en-US" sz="1600" b="1"/>
              <a:t>        - Metrology in enhancing resilience of global supply chains in manufacturing and export   </a:t>
            </a:r>
          </a:p>
          <a:p>
            <a:pPr marL="0" indent="0">
              <a:buNone/>
            </a:pPr>
            <a:r>
              <a:rPr lang="en-US" sz="1600" b="1"/>
              <a:t>          activities </a:t>
            </a:r>
            <a:endParaRPr lang="es-UY" sz="1600"/>
          </a:p>
          <a:p>
            <a:endParaRPr lang="en-GB" sz="1600" dirty="0"/>
          </a:p>
        </p:txBody>
      </p:sp>
    </p:spTree>
    <p:extLst>
      <p:ext uri="{BB962C8B-B14F-4D97-AF65-F5344CB8AC3E}">
        <p14:creationId xmlns:p14="http://schemas.microsoft.com/office/powerpoint/2010/main" val="3136452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13</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a:bodyPr>
          <a:lstStyle/>
          <a:p>
            <a:r>
              <a:rPr lang="de-DE" dirty="0"/>
              <a:t>Summary/Concluding remarks</a:t>
            </a:r>
            <a:endParaRPr lang="en-GB" dirty="0"/>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p:txBody>
          <a:bodyPr/>
          <a:lstStyle/>
          <a:p>
            <a:pPr marL="0" indent="0">
              <a:buNone/>
            </a:pPr>
            <a:r>
              <a:rPr lang="es-UY"/>
              <a:t>APLMF intend:</a:t>
            </a:r>
          </a:p>
          <a:p>
            <a:pPr marL="0" indent="0">
              <a:buNone/>
            </a:pPr>
            <a:endParaRPr lang="es-UY"/>
          </a:p>
          <a:p>
            <a:pPr algn="just"/>
            <a:r>
              <a:rPr lang="en-GB"/>
              <a:t>Work in close cooperation with other </a:t>
            </a:r>
            <a:r>
              <a:rPr lang="en-US"/>
              <a:t>RLMO</a:t>
            </a:r>
            <a:r>
              <a:rPr lang="en-GB"/>
              <a:t> and consistently use the best practices of colleagues </a:t>
            </a:r>
          </a:p>
          <a:p>
            <a:endParaRPr lang="ru-RU"/>
          </a:p>
          <a:p>
            <a:pPr algn="just"/>
            <a:r>
              <a:rPr lang="en-GB"/>
              <a:t>Together with APLMF  Working Group to develop training in the field of Legal Metrology  especially to focus more on e-learning during the pandemic and future training.</a:t>
            </a:r>
          </a:p>
        </p:txBody>
      </p:sp>
      <p:sp>
        <p:nvSpPr>
          <p:cNvPr id="5" name="Content Placeholder 3">
            <a:extLst>
              <a:ext uri="{FF2B5EF4-FFF2-40B4-BE49-F238E27FC236}">
                <a16:creationId xmlns:a16="http://schemas.microsoft.com/office/drawing/2014/main" id="{0B662A63-8CF3-462C-A119-23FF58860977}"/>
              </a:ext>
            </a:extLst>
          </p:cNvPr>
          <p:cNvSpPr txBox="1">
            <a:spLocks/>
          </p:cNvSpPr>
          <p:nvPr/>
        </p:nvSpPr>
        <p:spPr>
          <a:xfrm>
            <a:off x="503773" y="3436000"/>
            <a:ext cx="7982094" cy="3312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45312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2</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US" dirty="0"/>
              <a:t>Overview of significant developments and activities </a:t>
            </a:r>
            <a:br>
              <a:rPr lang="en-US" dirty="0"/>
            </a:br>
            <a:r>
              <a:rPr lang="en-US" dirty="0"/>
              <a:t>during the past year in the RLMO</a:t>
            </a:r>
            <a:endParaRPr lang="en-GB" dirty="0"/>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534380" y="2228379"/>
            <a:ext cx="8075240" cy="3960439"/>
          </a:xfrm>
        </p:spPr>
        <p:txBody>
          <a:bodyPr>
            <a:noAutofit/>
          </a:bodyPr>
          <a:lstStyle/>
          <a:p>
            <a:r>
              <a:rPr lang="en-US" sz="1600"/>
              <a:t>On 1 January 2021, responsibility for the Secretariat and Presidency of APLMF transferred from New Zealand to Malaysia. </a:t>
            </a:r>
          </a:p>
          <a:p>
            <a:endParaRPr lang="en-US" sz="1600"/>
          </a:p>
          <a:p>
            <a:pPr lvl="0">
              <a:spcBef>
                <a:spcPts val="600"/>
              </a:spcBef>
              <a:spcAft>
                <a:spcPts val="1200"/>
              </a:spcAft>
              <a:defRPr/>
            </a:pPr>
            <a:r>
              <a:rPr lang="en-NZ" sz="1600">
                <a:solidFill>
                  <a:srgbClr val="002060"/>
                </a:solidFill>
              </a:rPr>
              <a:t>Annual 27</a:t>
            </a:r>
            <a:r>
              <a:rPr lang="en-NZ" sz="1600" baseline="30000">
                <a:solidFill>
                  <a:srgbClr val="002060"/>
                </a:solidFill>
              </a:rPr>
              <a:t>th</a:t>
            </a:r>
            <a:r>
              <a:rPr lang="en-NZ" sz="1600">
                <a:solidFill>
                  <a:srgbClr val="002060"/>
                </a:solidFill>
              </a:rPr>
              <a:t> APLMF Meetings were held </a:t>
            </a:r>
            <a:r>
              <a:rPr lang="en-NZ" sz="1600"/>
              <a:t>online </a:t>
            </a:r>
            <a:r>
              <a:rPr lang="en-NZ" sz="1600" b="1"/>
              <a:t>Thursday 3</a:t>
            </a:r>
            <a:r>
              <a:rPr lang="en-NZ" sz="1600" b="1" baseline="30000"/>
              <a:t>rd</a:t>
            </a:r>
            <a:r>
              <a:rPr lang="en-NZ" sz="1600" b="1"/>
              <a:t> December 2020 and Friday 4</a:t>
            </a:r>
            <a:r>
              <a:rPr lang="en-NZ" sz="1600" b="1" baseline="30000"/>
              <a:t>th</a:t>
            </a:r>
            <a:r>
              <a:rPr lang="en-NZ" sz="1600" b="1"/>
              <a:t> December 2020 </a:t>
            </a:r>
            <a:r>
              <a:rPr lang="en-NZ" sz="1600"/>
              <a:t>(Forum meeting) - 120 minute ‘Zoom’ ‘Member Only Session’ to discuss the business of APLMF including voting on resolutions.   OIML, MEDEA / PTB and APMP will each provide a short updates.</a:t>
            </a:r>
          </a:p>
          <a:p>
            <a:r>
              <a:rPr lang="en-NZ" sz="1600">
                <a:solidFill>
                  <a:srgbClr val="002060"/>
                </a:solidFill>
              </a:rPr>
              <a:t>There was a new membership since the last year after received the confirmation of Peru to move from Corresponding to Full Member status.</a:t>
            </a:r>
          </a:p>
          <a:p>
            <a:pPr marL="0" indent="0">
              <a:buNone/>
            </a:pPr>
            <a:endParaRPr lang="en-NZ" sz="1600">
              <a:solidFill>
                <a:srgbClr val="002060"/>
              </a:solidFill>
            </a:endParaRPr>
          </a:p>
          <a:p>
            <a:r>
              <a:rPr lang="en-NZ" sz="1600">
                <a:solidFill>
                  <a:srgbClr val="002060"/>
                </a:solidFill>
              </a:rPr>
              <a:t>At present, there are 27 APLMF member economies including 21 Full Members; Australia, Brunei Darussalam, Cambodia, Canada, PR China, Hong Kong China, Indonesia, Japan, Kiribati, Republic of Korea, Malaysia, Mongolia, New Zealand, Papua New Guinea, Peru, Philippines, Singapore, Chinese Taipei, Thailand, USA and Viet Nam and 2 Corresponding Members; Lao PDR and Russia.</a:t>
            </a:r>
          </a:p>
          <a:p>
            <a:endParaRPr lang="en-US" sz="1600"/>
          </a:p>
        </p:txBody>
      </p:sp>
    </p:spTree>
    <p:extLst>
      <p:ext uri="{BB962C8B-B14F-4D97-AF65-F5344CB8AC3E}">
        <p14:creationId xmlns:p14="http://schemas.microsoft.com/office/powerpoint/2010/main" val="3246223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3</a:t>
            </a:fld>
            <a:endParaRPr lang="en-GB" noProof="0" dirty="0"/>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534380" y="980728"/>
            <a:ext cx="8075240" cy="3960439"/>
          </a:xfrm>
        </p:spPr>
        <p:txBody>
          <a:bodyPr>
            <a:noAutofit/>
          </a:bodyPr>
          <a:lstStyle/>
          <a:p>
            <a:pPr>
              <a:spcBef>
                <a:spcPts val="600"/>
              </a:spcBef>
              <a:spcAft>
                <a:spcPts val="1200"/>
              </a:spcAft>
              <a:defRPr/>
            </a:pPr>
            <a:r>
              <a:rPr lang="en-NZ" sz="1800">
                <a:solidFill>
                  <a:srgbClr val="002060"/>
                </a:solidFill>
              </a:rPr>
              <a:t>Secretariat has </a:t>
            </a:r>
            <a:r>
              <a:rPr lang="en-NZ" sz="1800" b="1">
                <a:solidFill>
                  <a:srgbClr val="002060"/>
                </a:solidFill>
              </a:rPr>
              <a:t>ZOOM licence </a:t>
            </a:r>
            <a:r>
              <a:rPr lang="en-NZ" sz="1800">
                <a:solidFill>
                  <a:srgbClr val="002060"/>
                </a:solidFill>
              </a:rPr>
              <a:t>to support Working Groups.  Most meeting regularly on-line to progress work programmes</a:t>
            </a:r>
          </a:p>
          <a:p>
            <a:pPr>
              <a:spcBef>
                <a:spcPts val="600"/>
              </a:spcBef>
              <a:spcAft>
                <a:spcPts val="1200"/>
              </a:spcAft>
              <a:defRPr/>
            </a:pPr>
            <a:r>
              <a:rPr lang="en-NZ" sz="1800">
                <a:solidFill>
                  <a:srgbClr val="002060"/>
                </a:solidFill>
              </a:rPr>
              <a:t>Annual 27</a:t>
            </a:r>
            <a:r>
              <a:rPr lang="en-NZ" sz="1800" baseline="30000">
                <a:solidFill>
                  <a:srgbClr val="002060"/>
                </a:solidFill>
              </a:rPr>
              <a:t>th</a:t>
            </a:r>
            <a:r>
              <a:rPr lang="en-NZ" sz="1800">
                <a:solidFill>
                  <a:srgbClr val="002060"/>
                </a:solidFill>
              </a:rPr>
              <a:t> APLMF Meetings were held online and the decision has been made to do the same this year:</a:t>
            </a:r>
          </a:p>
          <a:p>
            <a:pPr lvl="1">
              <a:spcBef>
                <a:spcPts val="0"/>
              </a:spcBef>
              <a:buFont typeface="+mj-lt"/>
              <a:buAutoNum type="arabicPeriod"/>
            </a:pPr>
            <a:r>
              <a:rPr lang="en-NZ" sz="1600" b="1">
                <a:solidFill>
                  <a:srgbClr val="0070C0"/>
                </a:solidFill>
              </a:rPr>
              <a:t>Thursday 3</a:t>
            </a:r>
            <a:r>
              <a:rPr lang="en-NZ" sz="1600" b="1" baseline="30000">
                <a:solidFill>
                  <a:srgbClr val="0070C0"/>
                </a:solidFill>
              </a:rPr>
              <a:t>rd</a:t>
            </a:r>
            <a:r>
              <a:rPr lang="en-NZ" sz="1600" b="1">
                <a:solidFill>
                  <a:srgbClr val="0070C0"/>
                </a:solidFill>
              </a:rPr>
              <a:t> December 2020 </a:t>
            </a:r>
            <a:r>
              <a:rPr lang="en-NZ" sz="1600">
                <a:solidFill>
                  <a:srgbClr val="0070C0"/>
                </a:solidFill>
              </a:rPr>
              <a:t>(Seminar presentations) – 90 minute Zoom meeting presentations with questions:</a:t>
            </a:r>
          </a:p>
          <a:p>
            <a:pPr lvl="2">
              <a:spcBef>
                <a:spcPts val="600"/>
              </a:spcBef>
              <a:spcAft>
                <a:spcPts val="600"/>
              </a:spcAft>
            </a:pPr>
            <a:r>
              <a:rPr lang="en-NZ" sz="1600" b="1">
                <a:solidFill>
                  <a:srgbClr val="0070C0"/>
                </a:solidFill>
              </a:rPr>
              <a:t>‘Software Examination for Legal Metrology in Malaysia’</a:t>
            </a:r>
            <a:r>
              <a:rPr lang="en-NZ" sz="1600">
                <a:solidFill>
                  <a:srgbClr val="0070C0"/>
                </a:solidFill>
              </a:rPr>
              <a:t>, Presenter: Mr Muhammad Azwan Ibrahim</a:t>
            </a:r>
          </a:p>
          <a:p>
            <a:pPr lvl="2">
              <a:spcBef>
                <a:spcPts val="600"/>
              </a:spcBef>
              <a:spcAft>
                <a:spcPts val="600"/>
              </a:spcAft>
            </a:pPr>
            <a:r>
              <a:rPr lang="en-NZ" sz="1600" b="1">
                <a:solidFill>
                  <a:srgbClr val="0070C0"/>
                </a:solidFill>
              </a:rPr>
              <a:t>‘Update on the Conformity To Type (CTT) Market Surveillance Regional Pilot’</a:t>
            </a:r>
            <a:r>
              <a:rPr lang="en-NZ" sz="1600">
                <a:solidFill>
                  <a:srgbClr val="0070C0"/>
                </a:solidFill>
              </a:rPr>
              <a:t>, Presenter: Mr Daryl Hines (Australia)</a:t>
            </a:r>
          </a:p>
          <a:p>
            <a:pPr lvl="2">
              <a:spcBef>
                <a:spcPts val="600"/>
              </a:spcBef>
              <a:spcAft>
                <a:spcPts val="600"/>
              </a:spcAft>
            </a:pPr>
            <a:r>
              <a:rPr lang="en-NZ" sz="1600" b="1">
                <a:solidFill>
                  <a:srgbClr val="0070C0"/>
                </a:solidFill>
              </a:rPr>
              <a:t>‘Internet of things and how networking of instruments is changing metrology’</a:t>
            </a:r>
            <a:r>
              <a:rPr lang="en-NZ" sz="1600">
                <a:solidFill>
                  <a:srgbClr val="0070C0"/>
                </a:solidFill>
              </a:rPr>
              <a:t>, Presenter: Mr Roman Schwartz, (CIML President)</a:t>
            </a:r>
          </a:p>
          <a:p>
            <a:pPr marL="857250" lvl="2" indent="0">
              <a:spcBef>
                <a:spcPts val="0"/>
              </a:spcBef>
              <a:spcAft>
                <a:spcPts val="600"/>
              </a:spcAft>
              <a:buNone/>
            </a:pPr>
            <a:r>
              <a:rPr lang="en-NZ" sz="1600">
                <a:solidFill>
                  <a:srgbClr val="0070C0"/>
                </a:solidFill>
              </a:rPr>
              <a:t>Video Recordings and Q&amp;A available on APLMF website: </a:t>
            </a:r>
            <a:r>
              <a:rPr lang="en-NZ" sz="1600">
                <a:solidFill>
                  <a:srgbClr val="0070C0"/>
                </a:solidFill>
                <a:hlinkClick r:id="rId2"/>
              </a:rPr>
              <a:t>https://www.aplmf.org/online-meeting-documents.html</a:t>
            </a:r>
            <a:endParaRPr lang="en-NZ" sz="1600">
              <a:solidFill>
                <a:srgbClr val="0070C0"/>
              </a:solidFill>
            </a:endParaRPr>
          </a:p>
          <a:p>
            <a:pPr lvl="1">
              <a:spcBef>
                <a:spcPts val="1800"/>
              </a:spcBef>
              <a:spcAft>
                <a:spcPts val="600"/>
              </a:spcAft>
              <a:buFont typeface="+mj-lt"/>
              <a:buAutoNum type="arabicPeriod"/>
            </a:pPr>
            <a:r>
              <a:rPr lang="en-NZ" sz="1600" b="1">
                <a:solidFill>
                  <a:srgbClr val="0070C0"/>
                </a:solidFill>
              </a:rPr>
              <a:t>Friday 4</a:t>
            </a:r>
            <a:r>
              <a:rPr lang="en-NZ" sz="1600" b="1" baseline="30000">
                <a:solidFill>
                  <a:srgbClr val="0070C0"/>
                </a:solidFill>
              </a:rPr>
              <a:t>th</a:t>
            </a:r>
            <a:r>
              <a:rPr lang="en-NZ" sz="1600" b="1">
                <a:solidFill>
                  <a:srgbClr val="0070C0"/>
                </a:solidFill>
              </a:rPr>
              <a:t> December 2020 </a:t>
            </a:r>
            <a:r>
              <a:rPr lang="en-NZ" sz="1600">
                <a:solidFill>
                  <a:srgbClr val="0070C0"/>
                </a:solidFill>
              </a:rPr>
              <a:t>(Forum meeting) - 120 minute ‘Zoom’ ‘Member Only Session’ to discuss the business of APLMF including voting on resolutions.   OIML, MEDEA / PTB and APMP will each provide a short updates.</a:t>
            </a:r>
          </a:p>
          <a:p>
            <a:endParaRPr lang="en-US" sz="1600"/>
          </a:p>
        </p:txBody>
      </p:sp>
    </p:spTree>
    <p:extLst>
      <p:ext uri="{BB962C8B-B14F-4D97-AF65-F5344CB8AC3E}">
        <p14:creationId xmlns:p14="http://schemas.microsoft.com/office/powerpoint/2010/main" val="273055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4</a:t>
            </a:fld>
            <a:endParaRPr lang="en-GB" noProof="0" dirty="0"/>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611560" y="1052736"/>
            <a:ext cx="8075240" cy="3960439"/>
          </a:xfrm>
        </p:spPr>
        <p:txBody>
          <a:bodyPr>
            <a:noAutofit/>
          </a:bodyPr>
          <a:lstStyle/>
          <a:p>
            <a:pPr>
              <a:spcBef>
                <a:spcPts val="600"/>
              </a:spcBef>
              <a:spcAft>
                <a:spcPts val="1200"/>
              </a:spcAft>
              <a:defRPr/>
            </a:pPr>
            <a:r>
              <a:rPr lang="en-NZ">
                <a:solidFill>
                  <a:srgbClr val="002060"/>
                </a:solidFill>
              </a:rPr>
              <a:t>Working with Asia Pacific Metrology Programme (APMP) on </a:t>
            </a:r>
            <a:r>
              <a:rPr lang="en-NZ" b="1">
                <a:solidFill>
                  <a:srgbClr val="002060"/>
                </a:solidFill>
              </a:rPr>
              <a:t>Metrology Enabling Developing Economies in Asia (MEDEA)</a:t>
            </a:r>
            <a:r>
              <a:rPr lang="en-NZ">
                <a:solidFill>
                  <a:srgbClr val="002060"/>
                </a:solidFill>
              </a:rPr>
              <a:t>:  </a:t>
            </a:r>
            <a:r>
              <a:rPr lang="en-NZ">
                <a:solidFill>
                  <a:srgbClr val="002060"/>
                </a:solidFill>
                <a:hlinkClick r:id="rId2"/>
              </a:rPr>
              <a:t>https://www.ptb.de/tc/index.php?id=6461</a:t>
            </a:r>
            <a:r>
              <a:rPr lang="en-NZ">
                <a:solidFill>
                  <a:srgbClr val="002060"/>
                </a:solidFill>
              </a:rPr>
              <a:t> </a:t>
            </a:r>
          </a:p>
          <a:p>
            <a:pPr marL="800100" lvl="1" indent="-342900">
              <a:spcBef>
                <a:spcPts val="600"/>
              </a:spcBef>
              <a:spcAft>
                <a:spcPts val="600"/>
              </a:spcAft>
              <a:buFont typeface="Arial" panose="020B0604020202020204" pitchFamily="34" charset="0"/>
              <a:buChar char="•"/>
              <a:defRPr/>
            </a:pPr>
            <a:r>
              <a:rPr lang="en-NZ">
                <a:solidFill>
                  <a:srgbClr val="0070C0"/>
                </a:solidFill>
              </a:rPr>
              <a:t>Managed PTB, Funded by German Government</a:t>
            </a:r>
          </a:p>
          <a:p>
            <a:pPr marL="800100" lvl="1" indent="-342900">
              <a:spcBef>
                <a:spcPts val="600"/>
              </a:spcBef>
              <a:spcAft>
                <a:spcPts val="600"/>
              </a:spcAft>
              <a:buFont typeface="Arial" panose="020B0604020202020204" pitchFamily="34" charset="0"/>
              <a:buChar char="•"/>
              <a:defRPr/>
            </a:pPr>
            <a:r>
              <a:rPr lang="en-NZ">
                <a:solidFill>
                  <a:srgbClr val="0070C0"/>
                </a:solidFill>
              </a:rPr>
              <a:t>Face to face training planned for 2020 delayed – moving to on-line format in 2021</a:t>
            </a:r>
          </a:p>
          <a:p>
            <a:pPr marL="800100" lvl="1" indent="-342900">
              <a:spcBef>
                <a:spcPts val="600"/>
              </a:spcBef>
              <a:spcAft>
                <a:spcPts val="1200"/>
              </a:spcAft>
              <a:buFont typeface="Arial" panose="020B0604020202020204" pitchFamily="34" charset="0"/>
              <a:buChar char="•"/>
              <a:defRPr/>
            </a:pPr>
            <a:r>
              <a:rPr lang="en-NZ">
                <a:solidFill>
                  <a:srgbClr val="0070C0"/>
                </a:solidFill>
              </a:rPr>
              <a:t>MEDEA 3.0 (mid 2021) agreed and programme under development.  Focus on metrology supporting achievement of  WTO Sustainable Development goals.  Progress benchmarked against World Bank Rapid Diagnostic toolkit. </a:t>
            </a:r>
          </a:p>
          <a:p>
            <a:pPr>
              <a:spcBef>
                <a:spcPts val="600"/>
              </a:spcBef>
              <a:spcAft>
                <a:spcPts val="600"/>
              </a:spcAft>
            </a:pPr>
            <a:r>
              <a:rPr lang="en-NZ">
                <a:solidFill>
                  <a:srgbClr val="002060"/>
                </a:solidFill>
              </a:rPr>
              <a:t>Updated </a:t>
            </a:r>
            <a:r>
              <a:rPr lang="en-NZ" b="1">
                <a:solidFill>
                  <a:srgbClr val="002060"/>
                </a:solidFill>
              </a:rPr>
              <a:t>APLMF Strategic Plan</a:t>
            </a:r>
          </a:p>
          <a:p>
            <a:pPr marL="800100" lvl="1" indent="-342900">
              <a:spcBef>
                <a:spcPts val="600"/>
              </a:spcBef>
              <a:spcAft>
                <a:spcPts val="600"/>
              </a:spcAft>
              <a:buFont typeface="Arial" panose="020B0604020202020204" pitchFamily="34" charset="0"/>
              <a:buChar char="•"/>
              <a:defRPr/>
            </a:pPr>
            <a:r>
              <a:rPr lang="en-NZ">
                <a:solidFill>
                  <a:srgbClr val="0070C0"/>
                </a:solidFill>
              </a:rPr>
              <a:t>Strategic Plan sets out our vision, mission and key objectives for the organization over a five year period from 2021 through to 2025</a:t>
            </a:r>
          </a:p>
          <a:p>
            <a:pPr marL="800100" lvl="1" indent="-342900">
              <a:spcBef>
                <a:spcPts val="600"/>
              </a:spcBef>
              <a:spcAft>
                <a:spcPts val="600"/>
              </a:spcAft>
              <a:buFont typeface="Arial" panose="020B0604020202020204" pitchFamily="34" charset="0"/>
              <a:buChar char="•"/>
              <a:defRPr/>
            </a:pPr>
            <a:r>
              <a:rPr lang="en-NZ">
                <a:solidFill>
                  <a:srgbClr val="0070C0"/>
                </a:solidFill>
              </a:rPr>
              <a:t>published December 2020: </a:t>
            </a:r>
            <a:r>
              <a:rPr lang="en-NZ">
                <a:solidFill>
                  <a:srgbClr val="0070C0"/>
                </a:solidFill>
                <a:hlinkClick r:id="rId3"/>
              </a:rPr>
              <a:t>https://www.aplmf.org/strategic-plan.html</a:t>
            </a:r>
            <a:endParaRPr lang="en-NZ" b="1">
              <a:solidFill>
                <a:srgbClr val="002060"/>
              </a:solidFill>
            </a:endParaRPr>
          </a:p>
          <a:p>
            <a:endParaRPr lang="en-US" sz="1600"/>
          </a:p>
        </p:txBody>
      </p:sp>
    </p:spTree>
    <p:extLst>
      <p:ext uri="{BB962C8B-B14F-4D97-AF65-F5344CB8AC3E}">
        <p14:creationId xmlns:p14="http://schemas.microsoft.com/office/powerpoint/2010/main" val="3575160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5</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611560" y="1052736"/>
            <a:ext cx="8075240" cy="864096"/>
          </a:xfrm>
        </p:spPr>
        <p:txBody>
          <a:bodyPr>
            <a:normAutofit fontScale="90000"/>
          </a:bodyPr>
          <a:lstStyle/>
          <a:p>
            <a:r>
              <a:rPr lang="en-GB" dirty="0"/>
              <a:t>Overview of most urgent technical </a:t>
            </a:r>
            <a:br>
              <a:rPr lang="en-GB" dirty="0"/>
            </a:br>
            <a:r>
              <a:rPr lang="en-GB" dirty="0"/>
              <a:t>and other legal metrology issues in the region </a:t>
            </a:r>
            <a:br>
              <a:rPr lang="en-GB" dirty="0"/>
            </a:br>
            <a:r>
              <a:rPr lang="en-GB" dirty="0"/>
              <a:t>during the past year in the RLMO</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457200" y="2179201"/>
            <a:ext cx="8075240" cy="3888431"/>
          </a:xfrm>
        </p:spPr>
        <p:txBody>
          <a:bodyPr>
            <a:noAutofit/>
          </a:bodyPr>
          <a:lstStyle/>
          <a:p>
            <a:pPr marL="0" lvl="0" indent="0">
              <a:spcBef>
                <a:spcPts val="1200"/>
              </a:spcBef>
              <a:spcAft>
                <a:spcPts val="1200"/>
              </a:spcAft>
              <a:buNone/>
            </a:pPr>
            <a:r>
              <a:rPr lang="en-NZ" sz="1600">
                <a:solidFill>
                  <a:srgbClr val="002060"/>
                </a:solidFill>
              </a:rPr>
              <a:t>June 2020: </a:t>
            </a:r>
            <a:r>
              <a:rPr lang="en-NZ" sz="1600" b="1">
                <a:solidFill>
                  <a:srgbClr val="002060"/>
                </a:solidFill>
              </a:rPr>
              <a:t>joint APLMF/APMP on-line workshop on developing case studies </a:t>
            </a:r>
            <a:r>
              <a:rPr lang="en-NZ" sz="1600">
                <a:solidFill>
                  <a:srgbClr val="002060"/>
                </a:solidFill>
              </a:rPr>
              <a:t>to improve awareness of the importance of metrology delivered by Laurie Winkless was successfully run with around 70 participants. See: </a:t>
            </a:r>
            <a:r>
              <a:rPr lang="en-NZ" sz="1600" b="1">
                <a:solidFill>
                  <a:srgbClr val="009883"/>
                </a:solidFill>
                <a:ea typeface="Calibri" panose="020F0502020204030204" pitchFamily="34" charset="0"/>
                <a:cs typeface="Times New Roman" panose="02020603050405020304" pitchFamily="18" charset="0"/>
                <a:hlinkClick r:id="rId2"/>
              </a:rPr>
              <a:t>MEDEA 2.0 – Science Communication for Metrology </a:t>
            </a:r>
            <a:endParaRPr lang="en-NZ" sz="1600" b="1">
              <a:solidFill>
                <a:srgbClr val="009883"/>
              </a:solidFill>
              <a:ea typeface="Calibri" panose="020F0502020204030204" pitchFamily="34" charset="0"/>
              <a:cs typeface="Times New Roman" panose="02020603050405020304" pitchFamily="18" charset="0"/>
            </a:endParaRPr>
          </a:p>
          <a:p>
            <a:pPr marL="0" lvl="0" indent="0">
              <a:spcBef>
                <a:spcPts val="1200"/>
              </a:spcBef>
              <a:spcAft>
                <a:spcPts val="1200"/>
              </a:spcAft>
              <a:buNone/>
            </a:pPr>
            <a:r>
              <a:rPr lang="en-NZ" sz="1600" b="1">
                <a:solidFill>
                  <a:srgbClr val="002060"/>
                </a:solidFill>
              </a:rPr>
              <a:t>Non-automatic Weighing Instrument (NAWI) eLearning module </a:t>
            </a:r>
            <a:r>
              <a:rPr lang="en-NZ" sz="1600">
                <a:solidFill>
                  <a:srgbClr val="002060"/>
                </a:solidFill>
              </a:rPr>
              <a:t>Pilot</a:t>
            </a:r>
          </a:p>
          <a:p>
            <a:pPr marL="914400" lvl="1" indent="-457200">
              <a:spcBef>
                <a:spcPts val="0"/>
              </a:spcBef>
              <a:buFont typeface="Arial" panose="020B0604020202020204" pitchFamily="34" charset="0"/>
              <a:buChar char="•"/>
            </a:pPr>
            <a:r>
              <a:rPr lang="en-NZ" sz="1600">
                <a:solidFill>
                  <a:srgbClr val="0070C0"/>
                </a:solidFill>
              </a:rPr>
              <a:t>Until OIML Learning Management System (LMS) updates have been completed, PTB is hosting the NAWI eLearning Module on their LMS. </a:t>
            </a:r>
          </a:p>
          <a:p>
            <a:pPr marL="914400" lvl="1" indent="-457200">
              <a:spcBef>
                <a:spcPts val="0"/>
              </a:spcBef>
              <a:spcAft>
                <a:spcPts val="1200"/>
              </a:spcAft>
              <a:buFont typeface="Arial" panose="020B0604020202020204" pitchFamily="34" charset="0"/>
              <a:buChar char="•"/>
            </a:pPr>
            <a:r>
              <a:rPr lang="en-NZ" sz="1600">
                <a:solidFill>
                  <a:srgbClr val="0070C0"/>
                </a:solidFill>
              </a:rPr>
              <a:t>Pilot is being run with representatives from Developing Economies in November.  Once feedback analysed and responded to - module will be made freely available</a:t>
            </a:r>
          </a:p>
          <a:p>
            <a:pPr marL="0" lvl="0" indent="0">
              <a:spcBef>
                <a:spcPts val="1200"/>
              </a:spcBef>
              <a:spcAft>
                <a:spcPts val="1200"/>
              </a:spcAft>
              <a:buNone/>
            </a:pPr>
            <a:r>
              <a:rPr lang="en-NZ" sz="1600">
                <a:solidFill>
                  <a:srgbClr val="002060"/>
                </a:solidFill>
              </a:rPr>
              <a:t>Australia is completing conversion </a:t>
            </a:r>
            <a:r>
              <a:rPr lang="en-NZ" sz="1600" b="1">
                <a:solidFill>
                  <a:srgbClr val="002060"/>
                </a:solidFill>
              </a:rPr>
              <a:t>fuel dispenser eLearning module </a:t>
            </a:r>
            <a:r>
              <a:rPr lang="en-NZ" sz="1600">
                <a:solidFill>
                  <a:srgbClr val="002060"/>
                </a:solidFill>
              </a:rPr>
              <a:t>so it is suitable for use by other economies in the region.  This will be hosted by NMIA and available once a pilot has been completed</a:t>
            </a:r>
          </a:p>
          <a:p>
            <a:pPr marL="0" indent="0">
              <a:spcBef>
                <a:spcPts val="1200"/>
              </a:spcBef>
              <a:spcAft>
                <a:spcPts val="1200"/>
              </a:spcAft>
              <a:buNone/>
            </a:pPr>
            <a:r>
              <a:rPr lang="en-NZ" sz="1600">
                <a:solidFill>
                  <a:srgbClr val="002060"/>
                </a:solidFill>
              </a:rPr>
              <a:t>Regional </a:t>
            </a:r>
            <a:r>
              <a:rPr lang="en-NZ" sz="1600" b="1">
                <a:solidFill>
                  <a:srgbClr val="002060"/>
                </a:solidFill>
              </a:rPr>
              <a:t>Conformity to Type (CTT) Market surveillance pilot</a:t>
            </a:r>
            <a:r>
              <a:rPr lang="en-NZ" sz="1600">
                <a:solidFill>
                  <a:srgbClr val="002060"/>
                </a:solidFill>
              </a:rPr>
              <a:t> under development. </a:t>
            </a:r>
            <a:r>
              <a:rPr lang="en-NZ" sz="1600" b="1">
                <a:solidFill>
                  <a:srgbClr val="002060"/>
                </a:solidFill>
              </a:rPr>
              <a:t> </a:t>
            </a:r>
            <a:r>
              <a:rPr lang="en-NZ" sz="1600">
                <a:solidFill>
                  <a:srgbClr val="002060"/>
                </a:solidFill>
              </a:rPr>
              <a:t>Lead by Australia and supported by interested APLMF economies – delayed by pandemic</a:t>
            </a:r>
          </a:p>
          <a:p>
            <a:endParaRPr lang="en-GB" sz="1600" dirty="0"/>
          </a:p>
        </p:txBody>
      </p:sp>
    </p:spTree>
    <p:extLst>
      <p:ext uri="{BB962C8B-B14F-4D97-AF65-F5344CB8AC3E}">
        <p14:creationId xmlns:p14="http://schemas.microsoft.com/office/powerpoint/2010/main" val="4260330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6</a:t>
            </a:fld>
            <a:endParaRPr lang="en-GB" noProof="0" dirty="0"/>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827584" y="1340768"/>
            <a:ext cx="7848872" cy="3888431"/>
          </a:xfrm>
        </p:spPr>
        <p:txBody>
          <a:bodyPr>
            <a:noAutofit/>
          </a:bodyPr>
          <a:lstStyle/>
          <a:p>
            <a:pPr marL="457200" lvl="0" indent="-457200">
              <a:spcBef>
                <a:spcPts val="1200"/>
              </a:spcBef>
              <a:defRPr/>
            </a:pPr>
            <a:r>
              <a:rPr lang="en-NZ">
                <a:solidFill>
                  <a:srgbClr val="002060"/>
                </a:solidFill>
              </a:rPr>
              <a:t>Project to develop a </a:t>
            </a:r>
            <a:r>
              <a:rPr lang="en-NZ" b="1">
                <a:solidFill>
                  <a:srgbClr val="002060"/>
                </a:solidFill>
              </a:rPr>
              <a:t>joint APMP-APLMF metrology web portal </a:t>
            </a:r>
            <a:r>
              <a:rPr lang="en-NZ">
                <a:solidFill>
                  <a:srgbClr val="002060"/>
                </a:solidFill>
              </a:rPr>
              <a:t>to facilitate sharing of information resources. Create a metrology web portal that will introduce and link to useful information on authoritative metrology websites including: APMP, APLMF, OIML, BIPM. </a:t>
            </a:r>
          </a:p>
          <a:p>
            <a:pPr marL="457200" lvl="0" indent="-457200">
              <a:spcBef>
                <a:spcPts val="1200"/>
              </a:spcBef>
              <a:defRPr/>
            </a:pPr>
            <a:r>
              <a:rPr lang="en-NZ" b="1">
                <a:solidFill>
                  <a:srgbClr val="002060"/>
                </a:solidFill>
              </a:rPr>
              <a:t>Load on additional content </a:t>
            </a:r>
            <a:r>
              <a:rPr lang="en-NZ">
                <a:solidFill>
                  <a:srgbClr val="002060"/>
                </a:solidFill>
              </a:rPr>
              <a:t>that we already have (links to global training resources, additional information on the benefits of scientific / physical metrology and case studies)</a:t>
            </a:r>
          </a:p>
          <a:p>
            <a:pPr marL="457200" lvl="0" indent="-457200">
              <a:spcBef>
                <a:spcPts val="1200"/>
              </a:spcBef>
              <a:defRPr/>
            </a:pPr>
            <a:r>
              <a:rPr lang="en-NZ" b="1">
                <a:solidFill>
                  <a:srgbClr val="002060"/>
                </a:solidFill>
              </a:rPr>
              <a:t>Set up working group to administer and maintain website</a:t>
            </a:r>
            <a:r>
              <a:rPr lang="en-NZ">
                <a:solidFill>
                  <a:srgbClr val="002060"/>
                </a:solidFill>
              </a:rPr>
              <a:t>:</a:t>
            </a:r>
          </a:p>
          <a:p>
            <a:pPr marL="914400" lvl="1" indent="-457200">
              <a:spcBef>
                <a:spcPts val="1200"/>
              </a:spcBef>
              <a:buFont typeface="Arial" panose="020B0604020202020204" pitchFamily="34" charset="0"/>
              <a:buChar char="•"/>
              <a:defRPr/>
            </a:pPr>
            <a:r>
              <a:rPr lang="en-NZ">
                <a:solidFill>
                  <a:srgbClr val="002060"/>
                </a:solidFill>
              </a:rPr>
              <a:t>Draft Terms of Reference completed</a:t>
            </a:r>
          </a:p>
          <a:p>
            <a:pPr marL="914400" lvl="1" indent="-457200">
              <a:spcBef>
                <a:spcPts val="1200"/>
              </a:spcBef>
              <a:buFont typeface="Arial" panose="020B0604020202020204" pitchFamily="34" charset="0"/>
              <a:buChar char="•"/>
              <a:defRPr/>
            </a:pPr>
            <a:r>
              <a:rPr lang="en-NZ">
                <a:solidFill>
                  <a:srgbClr val="002060"/>
                </a:solidFill>
              </a:rPr>
              <a:t>Joint APMP and APLMF members - seeking nominations</a:t>
            </a:r>
          </a:p>
          <a:p>
            <a:pPr>
              <a:spcBef>
                <a:spcPts val="1200"/>
              </a:spcBef>
            </a:pPr>
            <a:r>
              <a:rPr lang="en-NZ">
                <a:solidFill>
                  <a:srgbClr val="002060"/>
                </a:solidFill>
              </a:rPr>
              <a:t>Finally launch portal March 2021: </a:t>
            </a:r>
            <a:r>
              <a:rPr lang="en-NZ" b="1">
                <a:solidFill>
                  <a:srgbClr val="0070C0"/>
                </a:solidFill>
              </a:rPr>
              <a:t>www.metrologyasiapacific.com </a:t>
            </a:r>
          </a:p>
          <a:p>
            <a:pPr marL="0" lvl="0" indent="0">
              <a:spcBef>
                <a:spcPts val="1200"/>
              </a:spcBef>
              <a:spcAft>
                <a:spcPts val="1200"/>
              </a:spcAft>
              <a:buNone/>
            </a:pPr>
            <a:endParaRPr lang="en-GB" sz="1400" dirty="0"/>
          </a:p>
        </p:txBody>
      </p:sp>
    </p:spTree>
    <p:extLst>
      <p:ext uri="{BB962C8B-B14F-4D97-AF65-F5344CB8AC3E}">
        <p14:creationId xmlns:p14="http://schemas.microsoft.com/office/powerpoint/2010/main" val="2089769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7</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NZ">
                <a:ea typeface="Calibri" panose="020F0502020204030204" pitchFamily="34" charset="0"/>
              </a:rPr>
              <a:t>Verification and Pattern Approval of Electricity Meters and EV Supply Equipment: </a:t>
            </a:r>
            <a:br>
              <a:rPr lang="en-NZ" sz="3200">
                <a:solidFill>
                  <a:srgbClr val="0070C0"/>
                </a:solidFill>
                <a:ea typeface="Calibri" panose="020F0502020204030204" pitchFamily="34" charset="0"/>
              </a:rPr>
            </a:br>
            <a:endParaRPr lang="en-GB" dirty="0"/>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534380" y="1988840"/>
            <a:ext cx="8075240" cy="3888431"/>
          </a:xfrm>
        </p:spPr>
        <p:txBody>
          <a:bodyPr>
            <a:noAutofit/>
          </a:bodyPr>
          <a:lstStyle/>
          <a:p>
            <a:pPr lvl="0">
              <a:lnSpc>
                <a:spcPct val="106000"/>
              </a:lnSpc>
              <a:spcAft>
                <a:spcPts val="800"/>
              </a:spcAft>
            </a:pPr>
            <a:r>
              <a:rPr lang="en-NZ">
                <a:solidFill>
                  <a:srgbClr val="002060"/>
                </a:solidFill>
                <a:ea typeface="Calibri" panose="020F0502020204030204" pitchFamily="34" charset="0"/>
              </a:rPr>
              <a:t>APLMF’s first online training using Zoom and the first training course the new APLMF Secretariat have managed.  The course consisted of 4 two hour sessions over 4 consecutive days.  20 participants from across the Asia Pacific region attended including from 9 APLMF members and 2 corresponding members</a:t>
            </a:r>
            <a:endParaRPr lang="en-NZ" sz="2400">
              <a:solidFill>
                <a:srgbClr val="002060"/>
              </a:solidFill>
              <a:ea typeface="Calibri" panose="020F0502020204030204" pitchFamily="34" charset="0"/>
            </a:endParaRPr>
          </a:p>
          <a:p>
            <a:pPr lvl="0">
              <a:lnSpc>
                <a:spcPct val="106000"/>
              </a:lnSpc>
              <a:spcAft>
                <a:spcPts val="800"/>
              </a:spcAft>
            </a:pPr>
            <a:r>
              <a:rPr lang="en-NZ">
                <a:solidFill>
                  <a:srgbClr val="002060"/>
                </a:solidFill>
                <a:ea typeface="Calibri" panose="020F0502020204030204" pitchFamily="34" charset="0"/>
              </a:rPr>
              <a:t>Trainers Dr Huang Hongtao, National Institute of Metrology, China (NIM), Mr Zheng Jianzhong, Zhejiang Institute of Metrology, PR China (ZJIM) and Mr Ji-Hyun Um and Mr Min-Joo Ham, Korea Testing Certification (KTC) </a:t>
            </a:r>
            <a:endParaRPr lang="en-NZ" sz="2400">
              <a:solidFill>
                <a:srgbClr val="002060"/>
              </a:solidFill>
              <a:ea typeface="Calibri" panose="020F0502020204030204" pitchFamily="34" charset="0"/>
            </a:endParaRPr>
          </a:p>
          <a:p>
            <a:pPr lvl="0">
              <a:lnSpc>
                <a:spcPct val="106000"/>
              </a:lnSpc>
              <a:spcAft>
                <a:spcPts val="800"/>
              </a:spcAft>
            </a:pPr>
            <a:r>
              <a:rPr lang="en-NZ">
                <a:solidFill>
                  <a:srgbClr val="002060"/>
                </a:solidFill>
                <a:ea typeface="Calibri" panose="020F0502020204030204" pitchFamily="34" charset="0"/>
              </a:rPr>
              <a:t>A full report of the training course can be viewed along with YouTube videos of the sessions </a:t>
            </a:r>
            <a:r>
              <a:rPr lang="en-NZ" u="sng">
                <a:solidFill>
                  <a:srgbClr val="0070C0"/>
                </a:solidFill>
                <a:ea typeface="Calibri" panose="020F0502020204030204" pitchFamily="34" charset="0"/>
                <a:hlinkClick r:id="rId2"/>
              </a:rPr>
              <a:t>https://www.aplmf.org/medea-2-may-2018-to-2021.html </a:t>
            </a:r>
            <a:r>
              <a:rPr lang="en-NZ" u="sng">
                <a:solidFill>
                  <a:srgbClr val="0070C0"/>
                </a:solidFill>
                <a:latin typeface="Arial" panose="020B0604020202020204" pitchFamily="34" charset="0"/>
                <a:ea typeface="Calibri" panose="020F0502020204030204" pitchFamily="34" charset="0"/>
                <a:hlinkClick r:id="rId2"/>
              </a:rPr>
              <a:t> </a:t>
            </a:r>
            <a:endParaRPr lang="en-NZ" sz="2400">
              <a:solidFill>
                <a:srgbClr val="0070C0"/>
              </a:solidFill>
              <a:latin typeface="Times New Roman" panose="02020603050405020304" pitchFamily="18" charset="0"/>
              <a:ea typeface="Calibri" panose="020F0502020204030204" pitchFamily="34" charset="0"/>
            </a:endParaRPr>
          </a:p>
          <a:p>
            <a:pPr marL="0" lvl="0" indent="0">
              <a:spcBef>
                <a:spcPts val="1200"/>
              </a:spcBef>
              <a:spcAft>
                <a:spcPts val="1200"/>
              </a:spcAft>
              <a:buNone/>
            </a:pPr>
            <a:endParaRPr lang="en-GB" sz="1400" dirty="0"/>
          </a:p>
        </p:txBody>
      </p:sp>
    </p:spTree>
    <p:extLst>
      <p:ext uri="{BB962C8B-B14F-4D97-AF65-F5344CB8AC3E}">
        <p14:creationId xmlns:p14="http://schemas.microsoft.com/office/powerpoint/2010/main" val="992939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8</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US">
                <a:ea typeface="Calibri" panose="020F0502020204030204" pitchFamily="34" charset="0"/>
              </a:rPr>
              <a:t>Verification of Bulk Flowmetering Systems using a Master Meter </a:t>
            </a:r>
            <a:r>
              <a:rPr lang="en-NZ">
                <a:ea typeface="Calibri" panose="020F0502020204030204" pitchFamily="34" charset="0"/>
              </a:rPr>
              <a:t>: </a:t>
            </a:r>
            <a:br>
              <a:rPr lang="en-NZ" sz="3200">
                <a:ea typeface="Calibri" panose="020F0502020204030204" pitchFamily="34" charset="0"/>
              </a:rPr>
            </a:br>
            <a:endParaRPr lang="en-GB" dirty="0"/>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579790" y="1650455"/>
            <a:ext cx="8075240" cy="4104456"/>
          </a:xfrm>
        </p:spPr>
        <p:txBody>
          <a:bodyPr>
            <a:noAutofit/>
          </a:bodyPr>
          <a:lstStyle/>
          <a:p>
            <a:pPr marL="0" lvl="0" indent="0">
              <a:lnSpc>
                <a:spcPct val="106000"/>
              </a:lnSpc>
              <a:spcAft>
                <a:spcPts val="600"/>
              </a:spcAft>
              <a:buNone/>
            </a:pPr>
            <a:endParaRPr lang="en-NZ">
              <a:solidFill>
                <a:srgbClr val="0070C0"/>
              </a:solidFill>
              <a:ea typeface="Calibri" panose="020F0502020204030204" pitchFamily="34" charset="0"/>
            </a:endParaRPr>
          </a:p>
          <a:p>
            <a:pPr lvl="0" algn="just">
              <a:lnSpc>
                <a:spcPct val="106000"/>
              </a:lnSpc>
              <a:spcAft>
                <a:spcPts val="600"/>
              </a:spcAft>
            </a:pPr>
            <a:r>
              <a:rPr lang="en-NZ">
                <a:solidFill>
                  <a:srgbClr val="002060"/>
                </a:solidFill>
                <a:ea typeface="Calibri" panose="020F0502020204030204" pitchFamily="34" charset="0"/>
              </a:rPr>
              <a:t>The course was held on the 22-25 February 2021 and was the second APLMF’s online training using Zoom platform, managed by new APLMF Secretariat.  </a:t>
            </a:r>
          </a:p>
          <a:p>
            <a:pPr lvl="0" algn="just">
              <a:lnSpc>
                <a:spcPct val="106000"/>
              </a:lnSpc>
              <a:spcAft>
                <a:spcPts val="600"/>
              </a:spcAft>
            </a:pPr>
            <a:r>
              <a:rPr lang="en-NZ">
                <a:solidFill>
                  <a:srgbClr val="002060"/>
                </a:solidFill>
                <a:ea typeface="Calibri" panose="020F0502020204030204" pitchFamily="34" charset="0"/>
              </a:rPr>
              <a:t>The course consisted of 4-three-hour sessions over 4 consecutive days. The total number of participants attended was 15 and they were from across the Asia Pacific region including from 7 APLMF members and 2 corresponding members.</a:t>
            </a:r>
          </a:p>
          <a:p>
            <a:pPr lvl="0">
              <a:lnSpc>
                <a:spcPct val="106000"/>
              </a:lnSpc>
              <a:spcAft>
                <a:spcPts val="600"/>
              </a:spcAft>
            </a:pPr>
            <a:r>
              <a:rPr lang="en-NZ">
                <a:solidFill>
                  <a:srgbClr val="002060"/>
                </a:solidFill>
                <a:ea typeface="Calibri" panose="020F0502020204030204" pitchFamily="34" charset="0"/>
              </a:rPr>
              <a:t>Trainer was Mr. William Hartmann, </a:t>
            </a:r>
            <a:r>
              <a:rPr lang="en-NZ">
                <a:solidFill>
                  <a:srgbClr val="002060"/>
                </a:solidFill>
                <a:ea typeface="Times New Roman" panose="02020603050405020304" pitchFamily="18" charset="0"/>
              </a:rPr>
              <a:t>NMIA, Australia. </a:t>
            </a:r>
            <a:endParaRPr lang="en-NZ">
              <a:solidFill>
                <a:srgbClr val="002060"/>
              </a:solidFill>
              <a:ea typeface="Calibri" panose="020F0502020204030204" pitchFamily="34" charset="0"/>
            </a:endParaRPr>
          </a:p>
          <a:p>
            <a:pPr lvl="0">
              <a:lnSpc>
                <a:spcPct val="106000"/>
              </a:lnSpc>
              <a:spcAft>
                <a:spcPts val="600"/>
              </a:spcAft>
            </a:pPr>
            <a:r>
              <a:rPr lang="en-NZ">
                <a:solidFill>
                  <a:srgbClr val="002060"/>
                </a:solidFill>
                <a:ea typeface="Calibri" panose="020F0502020204030204" pitchFamily="34" charset="0"/>
              </a:rPr>
              <a:t>A full report of the training course can be viewed at </a:t>
            </a:r>
            <a:r>
              <a:rPr lang="en-NZ" u="sng">
                <a:solidFill>
                  <a:schemeClr val="tx2">
                    <a:lumMod val="60000"/>
                    <a:lumOff val="40000"/>
                  </a:schemeClr>
                </a:solidFill>
                <a:ea typeface="Calibri" panose="020F0502020204030204" pitchFamily="34" charset="0"/>
              </a:rPr>
              <a:t>www.aplmf.org</a:t>
            </a:r>
            <a:endParaRPr lang="en-NZ" u="sng">
              <a:solidFill>
                <a:schemeClr val="tx2">
                  <a:lumMod val="60000"/>
                  <a:lumOff val="40000"/>
                </a:schemeClr>
              </a:solidFill>
              <a:ea typeface="Calibri" panose="020F0502020204030204" pitchFamily="34" charset="0"/>
              <a:cs typeface="Times New Roman" panose="02020603050405020304" pitchFamily="18" charset="0"/>
            </a:endParaRPr>
          </a:p>
          <a:p>
            <a:pPr marL="0" lvl="0" indent="0">
              <a:lnSpc>
                <a:spcPct val="106000"/>
              </a:lnSpc>
              <a:spcAft>
                <a:spcPts val="800"/>
              </a:spcAft>
              <a:buNone/>
            </a:pPr>
            <a:endParaRPr lang="en-GB" dirty="0"/>
          </a:p>
        </p:txBody>
      </p:sp>
    </p:spTree>
    <p:extLst>
      <p:ext uri="{BB962C8B-B14F-4D97-AF65-F5344CB8AC3E}">
        <p14:creationId xmlns:p14="http://schemas.microsoft.com/office/powerpoint/2010/main" val="2868013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9</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MY">
                <a:ea typeface="Calibri" panose="020F0502020204030204" pitchFamily="34" charset="0"/>
              </a:rPr>
              <a:t>Foundation Course on Pre Packaged Goods</a:t>
            </a:r>
            <a:r>
              <a:rPr lang="en-NZ">
                <a:ea typeface="Calibri" panose="020F0502020204030204" pitchFamily="34" charset="0"/>
              </a:rPr>
              <a:t>: </a:t>
            </a:r>
            <a:br>
              <a:rPr lang="en-NZ">
                <a:solidFill>
                  <a:srgbClr val="0070C0"/>
                </a:solidFill>
                <a:ea typeface="Calibri" panose="020F0502020204030204" pitchFamily="34" charset="0"/>
              </a:rPr>
            </a:br>
            <a:endParaRPr lang="en-GB" dirty="0"/>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457200" y="1988840"/>
            <a:ext cx="8075240" cy="3888431"/>
          </a:xfrm>
        </p:spPr>
        <p:txBody>
          <a:bodyPr>
            <a:noAutofit/>
          </a:bodyPr>
          <a:lstStyle/>
          <a:p>
            <a:pPr lvl="0">
              <a:lnSpc>
                <a:spcPct val="115000"/>
              </a:lnSpc>
              <a:spcAft>
                <a:spcPts val="750"/>
              </a:spcAft>
            </a:pPr>
            <a:r>
              <a:rPr lang="en-NZ" sz="1800">
                <a:solidFill>
                  <a:srgbClr val="002060"/>
                </a:solidFill>
                <a:ea typeface="Calibri" panose="020F0502020204030204" pitchFamily="34" charset="0"/>
              </a:rPr>
              <a:t>The course was held on the 3, 10, 17, 24 March 2021 and was the third APLMF’s online training using Zoom platform, managed by new APLMF Secretariat and </a:t>
            </a:r>
            <a:r>
              <a:rPr lang="en-US" sz="1800">
                <a:solidFill>
                  <a:srgbClr val="002060"/>
                </a:solidFill>
                <a:ea typeface="Arial" panose="020B0604020202020204" pitchFamily="34" charset="0"/>
              </a:rPr>
              <a:t>Republic of Indonesia</a:t>
            </a:r>
            <a:endParaRPr lang="en-MY" sz="1800">
              <a:solidFill>
                <a:srgbClr val="002060"/>
              </a:solidFill>
              <a:ea typeface="Calibri" panose="020F0502020204030204" pitchFamily="34" charset="0"/>
            </a:endParaRPr>
          </a:p>
          <a:p>
            <a:pPr lvl="0" algn="just">
              <a:lnSpc>
                <a:spcPct val="106000"/>
              </a:lnSpc>
              <a:spcAft>
                <a:spcPts val="600"/>
              </a:spcAft>
            </a:pPr>
            <a:r>
              <a:rPr lang="en-NZ" sz="1800">
                <a:solidFill>
                  <a:srgbClr val="002060"/>
                </a:solidFill>
                <a:ea typeface="Calibri" panose="020F0502020204030204" pitchFamily="34" charset="0"/>
              </a:rPr>
              <a:t>The course consisted of 4-three-hour sessions over 4 consecutive weeks. The total number of participants attended was 22 and they were from across the Asia Pacific region including from 7 APLMF members and 2 corresponding members.</a:t>
            </a:r>
          </a:p>
          <a:p>
            <a:pPr lvl="0" algn="just">
              <a:lnSpc>
                <a:spcPct val="106000"/>
              </a:lnSpc>
              <a:spcAft>
                <a:spcPts val="600"/>
              </a:spcAft>
            </a:pPr>
            <a:r>
              <a:rPr lang="en-NZ" sz="1800">
                <a:solidFill>
                  <a:srgbClr val="002060"/>
                </a:solidFill>
                <a:ea typeface="Calibri" panose="020F0502020204030204" pitchFamily="34" charset="0"/>
              </a:rPr>
              <a:t>Trainers </a:t>
            </a:r>
            <a:r>
              <a:rPr lang="en-CA" sz="1800">
                <a:solidFill>
                  <a:srgbClr val="002060"/>
                </a:solidFill>
                <a:ea typeface="Yu Mincho" panose="02020400000000000000" pitchFamily="18" charset="-128"/>
                <a:cs typeface="Calibri" panose="020F0502020204030204" pitchFamily="34" charset="0"/>
              </a:rPr>
              <a:t>Rifan Ardianto </a:t>
            </a:r>
            <a:r>
              <a:rPr lang="en-CA" sz="1800">
                <a:solidFill>
                  <a:srgbClr val="002060"/>
                </a:solidFill>
                <a:ea typeface="MS Mincho" panose="02020609040205080304" pitchFamily="49" charset="-128"/>
              </a:rPr>
              <a:t>Center for Development of Metrological Resources, Ministry of Trade, the Republic of Indonesia, Davis White, Ministry of Business Innovation and Employment, New Zealand and Lita Annita Fajarani, Center for Development of Metrological Resources, Ministry of Trade, the Republic of Indonesia</a:t>
            </a:r>
            <a:endParaRPr lang="en-MY" sz="1800">
              <a:solidFill>
                <a:srgbClr val="002060"/>
              </a:solidFill>
              <a:ea typeface="Calibri" panose="020F0502020204030204" pitchFamily="34" charset="0"/>
            </a:endParaRPr>
          </a:p>
          <a:p>
            <a:pPr marL="171450" lvl="0" indent="-171450" defTabSz="685800">
              <a:lnSpc>
                <a:spcPct val="106000"/>
              </a:lnSpc>
              <a:spcBef>
                <a:spcPts val="750"/>
              </a:spcBef>
              <a:spcAft>
                <a:spcPts val="600"/>
              </a:spcAft>
              <a:defRPr/>
            </a:pPr>
            <a:r>
              <a:rPr lang="en-NZ" sz="1800">
                <a:solidFill>
                  <a:srgbClr val="002060"/>
                </a:solidFill>
                <a:ea typeface="Calibri" panose="020F0502020204030204" pitchFamily="34" charset="0"/>
              </a:rPr>
              <a:t>A full report of the training course can be viewed along with YouTube videos of the sessions </a:t>
            </a:r>
            <a:r>
              <a:rPr lang="en-NZ" sz="1800" u="sng">
                <a:solidFill>
                  <a:srgbClr val="002060"/>
                </a:solidFill>
                <a:ea typeface="Calibri" panose="020F0502020204030204" pitchFamily="34" charset="0"/>
                <a:hlinkClick r:id="rId2">
                  <a:extLst>
                    <a:ext uri="{A12FA001-AC4F-418D-AE19-62706E023703}">
                      <ahyp:hlinkClr xmlns:lc="http://schemas.openxmlformats.org/drawingml/2006/lockedCanvas" xmlns="" xmlns:ahyp="http://schemas.microsoft.com/office/drawing/2018/hyperlinkcolor" val="tx"/>
                    </a:ext>
                  </a:extLst>
                </a:hlinkClick>
              </a:rPr>
              <a:t>https://www.aplmf.org/medea-2-may-2018-to-2021.html  </a:t>
            </a:r>
            <a:endParaRPr lang="en-NZ" sz="1800">
              <a:solidFill>
                <a:srgbClr val="002060"/>
              </a:solidFill>
              <a:ea typeface="Calibri" panose="020F0502020204030204" pitchFamily="34" charset="0"/>
            </a:endParaRPr>
          </a:p>
          <a:p>
            <a:pPr marL="0" lvl="0" indent="0">
              <a:lnSpc>
                <a:spcPct val="106000"/>
              </a:lnSpc>
              <a:spcAft>
                <a:spcPts val="800"/>
              </a:spcAft>
              <a:buNone/>
            </a:pPr>
            <a:endParaRPr lang="en-GB" sz="1800" dirty="0"/>
          </a:p>
        </p:txBody>
      </p:sp>
    </p:spTree>
    <p:extLst>
      <p:ext uri="{BB962C8B-B14F-4D97-AF65-F5344CB8AC3E}">
        <p14:creationId xmlns:p14="http://schemas.microsoft.com/office/powerpoint/2010/main" val="2439239288"/>
      </p:ext>
    </p:extLst>
  </p:cSld>
  <p:clrMapOvr>
    <a:masterClrMapping/>
  </p:clrMapOvr>
</p:sld>
</file>

<file path=ppt/theme/theme1.xml><?xml version="1.0" encoding="utf-8"?>
<a:theme xmlns:a="http://schemas.openxmlformats.org/drawingml/2006/main" name="51_CIML_ppt_layout_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56CIML_PPT_Template.potx" id="{889B8E07-F202-4739-ACD6-F6934771B4F1}" vid="{72080C5D-E40C-4E0A-BB39-B925EFF221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56CIML_PPT_Template</Template>
  <TotalTime>230</TotalTime>
  <Words>1271</Words>
  <Application>Microsoft Office PowerPoint</Application>
  <PresentationFormat>On-screen Show (4:3)</PresentationFormat>
  <Paragraphs>93</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MS Mincho</vt:lpstr>
      <vt:lpstr>Yu Mincho</vt:lpstr>
      <vt:lpstr>Arial</vt:lpstr>
      <vt:lpstr>Calibri</vt:lpstr>
      <vt:lpstr>Times New Roman</vt:lpstr>
      <vt:lpstr>Wingdings</vt:lpstr>
      <vt:lpstr>51_CIML_ppt_layout_2016</vt:lpstr>
      <vt:lpstr>Asia Pacific Legal Metrology Forum (APLMF)  Update to the RLMO Round Table</vt:lpstr>
      <vt:lpstr>Overview of significant developments and activities  during the past year in the RLMO</vt:lpstr>
      <vt:lpstr>PowerPoint Presentation</vt:lpstr>
      <vt:lpstr>PowerPoint Presentation</vt:lpstr>
      <vt:lpstr>Overview of most urgent technical  and other legal metrology issues in the region  during the past year in the RLMO</vt:lpstr>
      <vt:lpstr>PowerPoint Presentation</vt:lpstr>
      <vt:lpstr>Verification and Pattern Approval of Electricity Meters and EV Supply Equipment:  </vt:lpstr>
      <vt:lpstr>Verification of Bulk Flowmetering Systems using a Master Meter :  </vt:lpstr>
      <vt:lpstr>Foundation Course on Pre Packaged Goods:  </vt:lpstr>
      <vt:lpstr>Enhance knowledge sharing through networking with  MEDEA 3 (PTB, Germany) </vt:lpstr>
      <vt:lpstr>Anticipated calendar of events for the coming year in the RLMO</vt:lpstr>
      <vt:lpstr>Comments on RLMO discussion topics for this year </vt:lpstr>
      <vt:lpstr>Summary/Concluding remarks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Luis Mussio</dc:creator>
  <cp:lastModifiedBy>Dr. OSMAN BIN ZAKARIA</cp:lastModifiedBy>
  <cp:revision>46</cp:revision>
  <dcterms:created xsi:type="dcterms:W3CDTF">2021-08-16T10:44:54Z</dcterms:created>
  <dcterms:modified xsi:type="dcterms:W3CDTF">2021-09-16T16:37:01Z</dcterms:modified>
</cp:coreProperties>
</file>