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0759" autoAdjust="0"/>
  </p:normalViewPr>
  <p:slideViewPr>
    <p:cSldViewPr>
      <p:cViewPr varScale="1">
        <p:scale>
          <a:sx n="55" d="100"/>
          <a:sy n="55" d="100"/>
        </p:scale>
        <p:origin x="162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5A8D2-C8BB-475C-BEEA-ABAE8A87948F}" type="datetimeFigureOut">
              <a:rPr lang="en-GB" smtClean="0"/>
              <a:t>29/09/2021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C6E52-F53D-4E4B-AF19-66C7F35F22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8582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EB7E5-0205-4DE4-84CC-4748F04BF1CC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BF2B7-5D26-49DE-90B0-1F0CC1947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375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BF2B7-5D26-49DE-90B0-1F0CC1947C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76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3495E-8619-4E4C-B8C4-DFE900F11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ctr" anchorCtr="0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08B4FC-A7BA-485E-97B7-3256D69EA3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33305"/>
            <a:ext cx="6858000" cy="60466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3028A-D234-4C54-8780-E40C0F25E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DD9F-78B0-41C1-865E-11EAA14E62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51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45288" y="6356350"/>
            <a:ext cx="1187152" cy="365125"/>
          </a:xfrm>
        </p:spPr>
        <p:txBody>
          <a:bodyPr/>
          <a:lstStyle/>
          <a:p>
            <a:fld id="{112F3AA7-8D1D-4094-95D7-0F0AD16921C5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07524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/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20" name="Text Placeholder 2"/>
          <p:cNvSpPr>
            <a:spLocks noGrp="1"/>
          </p:cNvSpPr>
          <p:nvPr>
            <p:ph idx="1"/>
          </p:nvPr>
        </p:nvSpPr>
        <p:spPr>
          <a:xfrm>
            <a:off x="457200" y="2348881"/>
            <a:ext cx="8075240" cy="3312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77277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07524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48881"/>
            <a:ext cx="8075240" cy="3312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45288" y="6356350"/>
            <a:ext cx="1187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F3AA7-8D1D-4094-95D7-0F0AD16921C5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12" name="Picture 2" descr="International Organization of Legal Metrology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2595"/>
            <a:ext cx="5616624" cy="72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7E5F24-2508-411F-8819-D3B46D8DEF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"/>
          <a:stretch/>
        </p:blipFill>
        <p:spPr>
          <a:xfrm>
            <a:off x="7877907" y="129678"/>
            <a:ext cx="1089828" cy="846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864C57-05C1-4CFD-849C-64D42F02C35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71" y="125539"/>
            <a:ext cx="1089827" cy="846267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9BA7FEF-2626-4005-A92C-C74012E8D900}"/>
              </a:ext>
            </a:extLst>
          </p:cNvPr>
          <p:cNvSpPr txBox="1">
            <a:spLocks/>
          </p:cNvSpPr>
          <p:nvPr userDrawn="1"/>
        </p:nvSpPr>
        <p:spPr>
          <a:xfrm>
            <a:off x="179512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/>
              <a:t>2021 – RLMO RT meeting</a:t>
            </a:r>
          </a:p>
        </p:txBody>
      </p:sp>
    </p:spTree>
    <p:extLst>
      <p:ext uri="{BB962C8B-B14F-4D97-AF65-F5344CB8AC3E}">
        <p14:creationId xmlns:p14="http://schemas.microsoft.com/office/powerpoint/2010/main" val="232442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158655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600" dirty="0" smtClean="0"/>
              <a:t>AFRIMETS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>Update to the RLMO Round Table</a:t>
            </a:r>
            <a:endParaRPr lang="en-GB" sz="36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848672"/>
            <a:ext cx="6858000" cy="6046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RLMO Round Table meeting - September 30,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6A5C59-AB15-4458-B527-5E162002760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916" y="2708920"/>
            <a:ext cx="1512168" cy="151216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C6F2229D-2D5F-46CA-9663-E3373D1394F1}"/>
              </a:ext>
            </a:extLst>
          </p:cNvPr>
          <p:cNvSpPr txBox="1">
            <a:spLocks/>
          </p:cNvSpPr>
          <p:nvPr/>
        </p:nvSpPr>
        <p:spPr>
          <a:xfrm>
            <a:off x="1098376" y="4869160"/>
            <a:ext cx="6858000" cy="604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Mr. Jaco Marneweck  Vice-Chairperson Legal Metrology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636911"/>
            <a:ext cx="5828281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23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048C7F-179B-46E9-8725-A05E57CC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3AA7-8D1D-4094-95D7-0F0AD16921C5}" type="slidenum">
              <a:rPr lang="en-GB" noProof="0" smtClean="0"/>
              <a:t>2</a:t>
            </a:fld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D023D3-707C-4018-9953-81E36612E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significant developments and activities </a:t>
            </a:r>
            <a:br>
              <a:rPr lang="en-US" dirty="0"/>
            </a:br>
            <a:r>
              <a:rPr lang="en-US" dirty="0"/>
              <a:t>during the past year in the RLMO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4F870-CD4E-4EFF-9E1A-6A0E98D4A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Agreement Establishing the African Continental Free Trade </a:t>
            </a:r>
            <a:r>
              <a:rPr lang="en-US" dirty="0" smtClean="0"/>
              <a:t>Area</a:t>
            </a:r>
          </a:p>
          <a:p>
            <a:pPr lvl="1"/>
            <a:r>
              <a:rPr lang="en-US" dirty="0" smtClean="0"/>
              <a:t>Came into </a:t>
            </a:r>
            <a:r>
              <a:rPr lang="en-US" dirty="0"/>
              <a:t>force on 30 May 2019</a:t>
            </a:r>
          </a:p>
          <a:p>
            <a:endParaRPr lang="en-US" dirty="0"/>
          </a:p>
          <a:p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AFRIMETS General Assembly</a:t>
            </a:r>
          </a:p>
          <a:p>
            <a:pPr lvl="1"/>
            <a:r>
              <a:rPr lang="en-US" dirty="0" smtClean="0"/>
              <a:t>26 to 28 July 2021</a:t>
            </a:r>
          </a:p>
          <a:p>
            <a:pPr lvl="1"/>
            <a:r>
              <a:rPr lang="en-US" dirty="0" smtClean="0"/>
              <a:t>Virtual 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869160"/>
            <a:ext cx="1341236" cy="469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2849" y="4242031"/>
            <a:ext cx="1441483" cy="4648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349" y="5470164"/>
            <a:ext cx="1189522" cy="499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1063" y="4706875"/>
            <a:ext cx="1265053" cy="542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5816" y="5300001"/>
            <a:ext cx="700539" cy="649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5517" y="6002091"/>
            <a:ext cx="810838" cy="7376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0204" y="4812053"/>
            <a:ext cx="1142716" cy="5836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1486" y="4243860"/>
            <a:ext cx="3733800" cy="428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41486" y="5529981"/>
            <a:ext cx="1026418" cy="5280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41486" y="6094367"/>
            <a:ext cx="1667340" cy="5928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69979" y="4782268"/>
            <a:ext cx="1354921" cy="8084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30525" y="4836635"/>
            <a:ext cx="1466081" cy="6604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26975" y="5554416"/>
            <a:ext cx="113347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23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048C7F-179B-46E9-8725-A05E57CC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3AA7-8D1D-4094-95D7-0F0AD16921C5}" type="slidenum">
              <a:rPr lang="en-GB" noProof="0" smtClean="0"/>
              <a:t>3</a:t>
            </a:fld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D023D3-707C-4018-9953-81E36612E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Overview of most urgent technical </a:t>
            </a:r>
            <a:br>
              <a:rPr lang="en-GB" dirty="0"/>
            </a:br>
            <a:r>
              <a:rPr lang="en-GB" dirty="0"/>
              <a:t>and other legal metrology issues in the region </a:t>
            </a:r>
            <a:br>
              <a:rPr lang="en-GB" dirty="0"/>
            </a:br>
            <a:r>
              <a:rPr lang="en-GB" dirty="0"/>
              <a:t>during the past year in the RLMO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4F870-CD4E-4EFF-9E1A-6A0E98D4A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Y" dirty="0" smtClean="0"/>
              <a:t>COVID-19</a:t>
            </a:r>
          </a:p>
          <a:p>
            <a:pPr lvl="1"/>
            <a:r>
              <a:rPr lang="es-UY" dirty="0" err="1" smtClean="0"/>
              <a:t>Connectivity</a:t>
            </a:r>
            <a:endParaRPr lang="es-UY" dirty="0" smtClean="0"/>
          </a:p>
          <a:p>
            <a:pPr lvl="1"/>
            <a:r>
              <a:rPr lang="en-ZA" dirty="0" smtClean="0"/>
              <a:t>Translation</a:t>
            </a:r>
          </a:p>
          <a:p>
            <a:pPr lvl="1"/>
            <a:r>
              <a:rPr lang="en-ZA" dirty="0" smtClean="0"/>
              <a:t>Funding</a:t>
            </a:r>
          </a:p>
          <a:p>
            <a:endParaRPr lang="es-UY" dirty="0" smtClean="0"/>
          </a:p>
          <a:p>
            <a:r>
              <a:rPr lang="en-GB" dirty="0" smtClean="0"/>
              <a:t>AFRIMETS Technical Committee Legal </a:t>
            </a:r>
          </a:p>
          <a:p>
            <a:pPr lvl="1"/>
            <a:r>
              <a:rPr lang="en-GB" dirty="0" smtClean="0"/>
              <a:t>Scheduled for 2021 Q4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2348881"/>
            <a:ext cx="1503611" cy="150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30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048C7F-179B-46E9-8725-A05E57CC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3AA7-8D1D-4094-95D7-0F0AD16921C5}" type="slidenum">
              <a:rPr lang="en-GB" noProof="0" smtClean="0"/>
              <a:t>4</a:t>
            </a:fld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D023D3-707C-4018-9953-81E36612E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Anticipated calendar of events</a:t>
            </a:r>
            <a:br>
              <a:rPr lang="en-GB" dirty="0"/>
            </a:br>
            <a:r>
              <a:rPr lang="en-GB" dirty="0"/>
              <a:t>for the coming year in the RLMO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4F870-CD4E-4EFF-9E1A-6A0E98D4A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Y" dirty="0" smtClean="0"/>
              <a:t>AFRIMETS TC Legal Meeting – 2021 Q4</a:t>
            </a:r>
          </a:p>
          <a:p>
            <a:pPr lvl="1"/>
            <a:r>
              <a:rPr lang="es-UY" dirty="0" smtClean="0"/>
              <a:t>WG </a:t>
            </a:r>
            <a:r>
              <a:rPr lang="en-AU" dirty="0" smtClean="0"/>
              <a:t>Prepackages</a:t>
            </a:r>
            <a:endParaRPr lang="en-AU" dirty="0" smtClean="0"/>
          </a:p>
          <a:p>
            <a:endParaRPr lang="es-UY" dirty="0"/>
          </a:p>
          <a:p>
            <a:r>
              <a:rPr lang="es-UY" dirty="0" smtClean="0"/>
              <a:t>Workshop </a:t>
            </a:r>
            <a:r>
              <a:rPr lang="en-AU" dirty="0" smtClean="0"/>
              <a:t>Electricity</a:t>
            </a:r>
            <a:r>
              <a:rPr lang="es-UY" dirty="0" smtClean="0"/>
              <a:t>/ </a:t>
            </a:r>
            <a:r>
              <a:rPr lang="es-UY" dirty="0" err="1" smtClean="0"/>
              <a:t>Speed</a:t>
            </a:r>
            <a:r>
              <a:rPr lang="es-UY" dirty="0" smtClean="0"/>
              <a:t> </a:t>
            </a:r>
            <a:r>
              <a:rPr lang="es-UY" dirty="0" err="1" smtClean="0"/>
              <a:t>Meters</a:t>
            </a:r>
            <a:r>
              <a:rPr lang="es-UY" dirty="0" smtClean="0"/>
              <a:t> </a:t>
            </a:r>
          </a:p>
          <a:p>
            <a:pPr lvl="1"/>
            <a:r>
              <a:rPr lang="es-UY" dirty="0" err="1" smtClean="0"/>
              <a:t>Will</a:t>
            </a:r>
            <a:r>
              <a:rPr lang="es-UY" dirty="0" smtClean="0"/>
              <a:t> </a:t>
            </a:r>
            <a:r>
              <a:rPr lang="es-UY" dirty="0" err="1" smtClean="0"/>
              <a:t>take</a:t>
            </a:r>
            <a:r>
              <a:rPr lang="es-UY" dirty="0" smtClean="0"/>
              <a:t> place at </a:t>
            </a:r>
            <a:r>
              <a:rPr lang="es-UY" dirty="0" err="1" smtClean="0"/>
              <a:t>the</a:t>
            </a:r>
            <a:r>
              <a:rPr lang="es-UY" dirty="0" smtClean="0"/>
              <a:t> time of </a:t>
            </a:r>
            <a:r>
              <a:rPr lang="es-UY" dirty="0" err="1" smtClean="0"/>
              <a:t>the</a:t>
            </a:r>
            <a:r>
              <a:rPr lang="es-UY" dirty="0" smtClean="0"/>
              <a:t> AFRIMETS TC Legal Meeting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790" y="2060848"/>
            <a:ext cx="3295650" cy="1390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4588922"/>
            <a:ext cx="1368152" cy="1368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4463574"/>
            <a:ext cx="30861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7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048C7F-179B-46E9-8725-A05E57CC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3AA7-8D1D-4094-95D7-0F0AD16921C5}" type="slidenum">
              <a:rPr lang="en-GB" noProof="0" smtClean="0"/>
              <a:t>5</a:t>
            </a:fld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D023D3-707C-4018-9953-81E36612E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Comments on RLMO discussion topics for this year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4F870-CD4E-4EFF-9E1A-6A0E98D4A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Discussion Topic: </a:t>
            </a:r>
          </a:p>
          <a:p>
            <a:pPr marL="0" indent="0">
              <a:buNone/>
            </a:pPr>
            <a:r>
              <a:rPr lang="en-US" dirty="0"/>
              <a:t>How is your RLMO approaching ‘digitalization’ pertaining to measuring instruments in your region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Would be used as a catalyst for discussion within AFRIMETS TC Legal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452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048C7F-179B-46E9-8725-A05E57CC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3AA7-8D1D-4094-95D7-0F0AD16921C5}" type="slidenum">
              <a:rPr lang="en-GB" noProof="0" smtClean="0"/>
              <a:t>6</a:t>
            </a:fld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D023D3-707C-4018-9953-81E36612E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Summary/Concluding remarks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4F870-CD4E-4EFF-9E1A-6A0E98D4A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Y" dirty="0" smtClean="0"/>
              <a:t>AFRIMETS </a:t>
            </a:r>
            <a:r>
              <a:rPr lang="es-UY" dirty="0" smtClean="0"/>
              <a:t>Co-</a:t>
            </a:r>
            <a:r>
              <a:rPr lang="es-UY" dirty="0" err="1" smtClean="0"/>
              <a:t>Secretariat</a:t>
            </a:r>
            <a:r>
              <a:rPr lang="es-UY" dirty="0" smtClean="0"/>
              <a:t> to </a:t>
            </a:r>
            <a:r>
              <a:rPr lang="es-UY" dirty="0" err="1" smtClean="0"/>
              <a:t>work</a:t>
            </a:r>
            <a:r>
              <a:rPr lang="es-UY" dirty="0" smtClean="0"/>
              <a:t> at </a:t>
            </a:r>
            <a:r>
              <a:rPr lang="es-UY" dirty="0" err="1" smtClean="0"/>
              <a:t>getting</a:t>
            </a:r>
            <a:r>
              <a:rPr lang="es-UY" dirty="0" smtClean="0"/>
              <a:t> </a:t>
            </a:r>
            <a:r>
              <a:rPr lang="es-UY" dirty="0" err="1" smtClean="0"/>
              <a:t>technical</a:t>
            </a:r>
            <a:r>
              <a:rPr lang="es-UY" dirty="0" smtClean="0"/>
              <a:t> </a:t>
            </a:r>
            <a:r>
              <a:rPr lang="es-UY" dirty="0" err="1" smtClean="0"/>
              <a:t>work</a:t>
            </a:r>
            <a:r>
              <a:rPr lang="es-UY" dirty="0" smtClean="0"/>
              <a:t> back to “</a:t>
            </a:r>
            <a:r>
              <a:rPr lang="en-ZA" dirty="0" smtClean="0"/>
              <a:t>normality</a:t>
            </a:r>
            <a:r>
              <a:rPr lang="es-UY" dirty="0" smtClean="0"/>
              <a:t>”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332" y="323702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23272"/>
      </p:ext>
    </p:extLst>
  </p:cSld>
  <p:clrMapOvr>
    <a:masterClrMapping/>
  </p:clrMapOvr>
</p:sld>
</file>

<file path=ppt/theme/theme1.xml><?xml version="1.0" encoding="utf-8"?>
<a:theme xmlns:a="http://schemas.openxmlformats.org/drawingml/2006/main" name="51_CIML_ppt_layout_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6CIML_PPT_Template.potx" id="{889B8E07-F202-4739-ACD6-F6934771B4F1}" vid="{72080C5D-E40C-4E0A-BB39-B925EFF221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56CIML_PPT_Template</Template>
  <TotalTime>1270</TotalTime>
  <Words>155</Words>
  <Application>Microsoft Office PowerPoint</Application>
  <PresentationFormat>On-screen Show (4:3)</PresentationFormat>
  <Paragraphs>38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51_CIML_ppt_layout_2016</vt:lpstr>
      <vt:lpstr>AFRIMETS Update to the RLMO Round Table</vt:lpstr>
      <vt:lpstr>Overview of significant developments and activities  during the past year in the RLMO</vt:lpstr>
      <vt:lpstr>Overview of most urgent technical  and other legal metrology issues in the region  during the past year in the RLMO</vt:lpstr>
      <vt:lpstr>Anticipated calendar of events for the coming year in the RLMO</vt:lpstr>
      <vt:lpstr>Comments on RLMO discussion topics for this year </vt:lpstr>
      <vt:lpstr>Summary/Concluding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Luis Mussio</dc:creator>
  <cp:lastModifiedBy>Jaco Marneweck</cp:lastModifiedBy>
  <cp:revision>25</cp:revision>
  <dcterms:created xsi:type="dcterms:W3CDTF">2021-08-16T10:44:54Z</dcterms:created>
  <dcterms:modified xsi:type="dcterms:W3CDTF">2021-09-30T08:30:06Z</dcterms:modified>
</cp:coreProperties>
</file>