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62" r:id="rId4"/>
    <p:sldId id="258" r:id="rId5"/>
    <p:sldId id="265" r:id="rId6"/>
    <p:sldId id="259" r:id="rId7"/>
    <p:sldId id="266" r:id="rId8"/>
    <p:sldId id="260" r:id="rId9"/>
    <p:sldId id="261" r:id="rId10"/>
    <p:sldId id="263"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725" autoAdjust="0"/>
  </p:normalViewPr>
  <p:slideViewPr>
    <p:cSldViewPr>
      <p:cViewPr varScale="1">
        <p:scale>
          <a:sx n="91" d="100"/>
          <a:sy n="91" d="100"/>
        </p:scale>
        <p:origin x="123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25A8D2-C8BB-475C-BEEA-ABAE8A87948F}" type="datetimeFigureOut">
              <a:rPr lang="en-GB" smtClean="0"/>
              <a:t>06/10/2020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EC6E52-F53D-4E4B-AF19-66C7F35F223A}" type="slidenum">
              <a:rPr lang="en-GB" smtClean="0"/>
              <a:t>‹Nr.›</a:t>
            </a:fld>
            <a:endParaRPr lang="en-GB"/>
          </a:p>
        </p:txBody>
      </p:sp>
    </p:spTree>
    <p:extLst>
      <p:ext uri="{BB962C8B-B14F-4D97-AF65-F5344CB8AC3E}">
        <p14:creationId xmlns:p14="http://schemas.microsoft.com/office/powerpoint/2010/main" val="1768582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DEB7E5-0205-4DE4-84CC-4748F04BF1CC}" type="datetimeFigureOut">
              <a:rPr lang="en-US" smtClean="0"/>
              <a:t>10/6/2020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BF2B7-5D26-49DE-90B0-1F0CC1947CD2}" type="slidenum">
              <a:rPr lang="en-US" smtClean="0"/>
              <a:t>‹Nr.›</a:t>
            </a:fld>
            <a:endParaRPr lang="en-US"/>
          </a:p>
        </p:txBody>
      </p:sp>
    </p:spTree>
    <p:extLst>
      <p:ext uri="{BB962C8B-B14F-4D97-AF65-F5344CB8AC3E}">
        <p14:creationId xmlns:p14="http://schemas.microsoft.com/office/powerpoint/2010/main" val="20430375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7345288" y="6356350"/>
            <a:ext cx="1187152" cy="365125"/>
          </a:xfrm>
        </p:spPr>
        <p:txBody>
          <a:bodyPr/>
          <a:lstStyle/>
          <a:p>
            <a:fld id="{112F3AA7-8D1D-4094-95D7-0F0AD16921C5}" type="slidenum">
              <a:rPr lang="en-GB" noProof="0" smtClean="0"/>
              <a:t>‹Nr.›</a:t>
            </a:fld>
            <a:endParaRPr lang="en-GB" noProof="0" dirty="0"/>
          </a:p>
        </p:txBody>
      </p:sp>
      <p:sp>
        <p:nvSpPr>
          <p:cNvPr id="19" name="Title Placeholder 1"/>
          <p:cNvSpPr>
            <a:spLocks noGrp="1"/>
          </p:cNvSpPr>
          <p:nvPr>
            <p:ph type="title"/>
          </p:nvPr>
        </p:nvSpPr>
        <p:spPr>
          <a:xfrm>
            <a:off x="457200" y="1124744"/>
            <a:ext cx="8075240" cy="864096"/>
          </a:xfrm>
          <a:prstGeom prst="rect">
            <a:avLst/>
          </a:prstGeom>
        </p:spPr>
        <p:txBody>
          <a:bodyPr vert="horz" lIns="91440" tIns="45720" rIns="91440" bIns="45720" rtlCol="0" anchor="ctr">
            <a:normAutofit/>
          </a:bodyPr>
          <a:lstStyle/>
          <a:p>
            <a:r>
              <a:rPr lang="en-US" noProof="0"/>
              <a:t>Click to edit Master title style</a:t>
            </a:r>
            <a:endParaRPr lang="en-GB" noProof="0" dirty="0"/>
          </a:p>
        </p:txBody>
      </p:sp>
      <p:sp>
        <p:nvSpPr>
          <p:cNvPr id="20" name="Text Placeholder 2"/>
          <p:cNvSpPr>
            <a:spLocks noGrp="1"/>
          </p:cNvSpPr>
          <p:nvPr>
            <p:ph idx="1"/>
          </p:nvPr>
        </p:nvSpPr>
        <p:spPr>
          <a:xfrm>
            <a:off x="457200" y="2348881"/>
            <a:ext cx="8075240" cy="331236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Footer Placeholder 4"/>
          <p:cNvSpPr txBox="1">
            <a:spLocks/>
          </p:cNvSpPr>
          <p:nvPr userDrawn="1"/>
        </p:nvSpPr>
        <p:spPr>
          <a:xfrm>
            <a:off x="179512" y="6356350"/>
            <a:ext cx="2895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Online 55th CIML Meeting – 2020</a:t>
            </a:r>
          </a:p>
        </p:txBody>
      </p:sp>
    </p:spTree>
    <p:extLst>
      <p:ext uri="{BB962C8B-B14F-4D97-AF65-F5344CB8AC3E}">
        <p14:creationId xmlns:p14="http://schemas.microsoft.com/office/powerpoint/2010/main" val="377727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345288" y="6356350"/>
            <a:ext cx="1187152" cy="365125"/>
          </a:xfrm>
          <a:prstGeom prst="rect">
            <a:avLst/>
          </a:prstGeom>
        </p:spPr>
        <p:txBody>
          <a:bodyPr/>
          <a:lstStyle/>
          <a:p>
            <a:fld id="{112F3AA7-8D1D-4094-95D7-0F0AD16921C5}" type="slidenum">
              <a:rPr lang="en-GB" noProof="0" smtClean="0"/>
              <a:t>‹Nr.›</a:t>
            </a:fld>
            <a:endParaRPr lang="en-GB" noProof="0" dirty="0"/>
          </a:p>
        </p:txBody>
      </p:sp>
      <p:sp>
        <p:nvSpPr>
          <p:cNvPr id="7" name="Title Placeholder 1"/>
          <p:cNvSpPr>
            <a:spLocks noGrp="1"/>
          </p:cNvSpPr>
          <p:nvPr>
            <p:ph type="title"/>
          </p:nvPr>
        </p:nvSpPr>
        <p:spPr>
          <a:xfrm>
            <a:off x="457200" y="1124744"/>
            <a:ext cx="8075240" cy="864096"/>
          </a:xfrm>
          <a:prstGeom prst="rect">
            <a:avLst/>
          </a:prstGeom>
        </p:spPr>
        <p:txBody>
          <a:bodyPr vert="horz" lIns="91440" tIns="45720" rIns="91440" bIns="45720" rtlCol="0" anchor="ctr">
            <a:normAutofit/>
          </a:bodyPr>
          <a:lstStyle/>
          <a:p>
            <a:r>
              <a:rPr lang="en-US" noProof="0"/>
              <a:t>Click to edit Master title style</a:t>
            </a:r>
            <a:endParaRPr lang="en-GB" noProof="0" dirty="0"/>
          </a:p>
        </p:txBody>
      </p:sp>
      <p:sp>
        <p:nvSpPr>
          <p:cNvPr id="8" name="Text Placeholder 2"/>
          <p:cNvSpPr>
            <a:spLocks noGrp="1"/>
          </p:cNvSpPr>
          <p:nvPr>
            <p:ph idx="1"/>
          </p:nvPr>
        </p:nvSpPr>
        <p:spPr>
          <a:xfrm>
            <a:off x="457200" y="2348881"/>
            <a:ext cx="8075240" cy="331236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Footer Placeholder 4"/>
          <p:cNvSpPr txBox="1">
            <a:spLocks/>
          </p:cNvSpPr>
          <p:nvPr userDrawn="1"/>
        </p:nvSpPr>
        <p:spPr>
          <a:xfrm>
            <a:off x="179512" y="6356350"/>
            <a:ext cx="2895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Online 55th CIML Meeting – 2020</a:t>
            </a:r>
          </a:p>
        </p:txBody>
      </p:sp>
    </p:spTree>
    <p:extLst>
      <p:ext uri="{BB962C8B-B14F-4D97-AF65-F5344CB8AC3E}">
        <p14:creationId xmlns:p14="http://schemas.microsoft.com/office/powerpoint/2010/main" val="7080966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124744"/>
            <a:ext cx="8075240" cy="864096"/>
          </a:xfrm>
          <a:prstGeom prst="rect">
            <a:avLst/>
          </a:prstGeom>
        </p:spPr>
        <p:txBody>
          <a:bodyPr vert="horz" lIns="91440" tIns="45720" rIns="91440" bIns="45720" rtlCol="0" anchor="ctr">
            <a:normAutofit/>
          </a:bodyPr>
          <a:lstStyle/>
          <a:p>
            <a:r>
              <a:rPr lang="en-US" noProof="0"/>
              <a:t>Click to edit Master title style</a:t>
            </a:r>
            <a:endParaRPr lang="en-GB" noProof="0" dirty="0"/>
          </a:p>
        </p:txBody>
      </p:sp>
      <p:sp>
        <p:nvSpPr>
          <p:cNvPr id="9" name="Text Placeholder 2"/>
          <p:cNvSpPr>
            <a:spLocks noGrp="1"/>
          </p:cNvSpPr>
          <p:nvPr>
            <p:ph type="body" idx="1"/>
          </p:nvPr>
        </p:nvSpPr>
        <p:spPr>
          <a:xfrm>
            <a:off x="457200" y="2348881"/>
            <a:ext cx="8075240" cy="331236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Footer Placeholder 4"/>
          <p:cNvSpPr>
            <a:spLocks noGrp="1"/>
          </p:cNvSpPr>
          <p:nvPr>
            <p:ph type="ftr" sz="quarter" idx="3"/>
          </p:nvPr>
        </p:nvSpPr>
        <p:spPr>
          <a:xfrm>
            <a:off x="17951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GB" dirty="0"/>
              <a:t>Online 55th CIML Meeting – 2020</a:t>
            </a:r>
          </a:p>
        </p:txBody>
      </p:sp>
      <p:sp>
        <p:nvSpPr>
          <p:cNvPr id="11" name="Slide Number Placeholder 5"/>
          <p:cNvSpPr>
            <a:spLocks noGrp="1"/>
          </p:cNvSpPr>
          <p:nvPr>
            <p:ph type="sldNum" sz="quarter" idx="4"/>
          </p:nvPr>
        </p:nvSpPr>
        <p:spPr>
          <a:xfrm>
            <a:off x="7345288" y="6356350"/>
            <a:ext cx="118715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F3AA7-8D1D-4094-95D7-0F0AD16921C5}" type="slidenum">
              <a:rPr lang="en-GB" noProof="0" smtClean="0"/>
              <a:t>‹Nr.›</a:t>
            </a:fld>
            <a:endParaRPr lang="en-GB" noProof="0" dirty="0"/>
          </a:p>
        </p:txBody>
      </p:sp>
      <p:pic>
        <p:nvPicPr>
          <p:cNvPr id="12" name="Picture 2" descr="International Organization of Legal Metrology"/>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5696" y="212595"/>
            <a:ext cx="5616624" cy="7276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1" y="167048"/>
            <a:ext cx="1336777" cy="891185"/>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21251" y="167048"/>
            <a:ext cx="1343237" cy="895491"/>
          </a:xfrm>
          <a:prstGeom prst="rect">
            <a:avLst/>
          </a:prstGeom>
        </p:spPr>
      </p:pic>
    </p:spTree>
    <p:extLst>
      <p:ext uri="{BB962C8B-B14F-4D97-AF65-F5344CB8AC3E}">
        <p14:creationId xmlns:p14="http://schemas.microsoft.com/office/powerpoint/2010/main" val="2324429471"/>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96752"/>
            <a:ext cx="8064896" cy="1296144"/>
          </a:xfrm>
          <a:prstGeom prst="rect">
            <a:avLst/>
          </a:prstGeom>
        </p:spPr>
        <p:txBody>
          <a:bodyPr/>
          <a:lstStyle/>
          <a:p>
            <a:r>
              <a:rPr lang="en-GB" dirty="0"/>
              <a:t>Update from the RLMO</a:t>
            </a:r>
            <a:endParaRPr lang="en-GB" noProof="0" dirty="0"/>
          </a:p>
        </p:txBody>
      </p:sp>
      <p:sp>
        <p:nvSpPr>
          <p:cNvPr id="3" name="Subtitle 2"/>
          <p:cNvSpPr>
            <a:spLocks noGrp="1"/>
          </p:cNvSpPr>
          <p:nvPr>
            <p:ph type="subTitle" idx="4294967295"/>
          </p:nvPr>
        </p:nvSpPr>
        <p:spPr>
          <a:xfrm>
            <a:off x="1600200" y="5834606"/>
            <a:ext cx="8064896" cy="588640"/>
          </a:xfrm>
          <a:prstGeom prst="rect">
            <a:avLst/>
          </a:prstGeom>
        </p:spPr>
        <p:txBody>
          <a:bodyPr/>
          <a:lstStyle/>
          <a:p>
            <a:pPr marL="0" indent="0">
              <a:buNone/>
            </a:pPr>
            <a:r>
              <a:rPr lang="en-GB" noProof="0" dirty="0"/>
              <a:t>RLMO </a:t>
            </a:r>
            <a:r>
              <a:rPr lang="en-GB" dirty="0"/>
              <a:t>Round Table, online, October 6, 2020</a:t>
            </a:r>
            <a:endParaRPr lang="en-GB" noProof="0" dirty="0"/>
          </a:p>
        </p:txBody>
      </p:sp>
      <p:sp>
        <p:nvSpPr>
          <p:cNvPr id="4" name="Slide Number Placeholder 3"/>
          <p:cNvSpPr>
            <a:spLocks noGrp="1"/>
          </p:cNvSpPr>
          <p:nvPr>
            <p:ph type="sldNum" sz="quarter" idx="12"/>
          </p:nvPr>
        </p:nvSpPr>
        <p:spPr>
          <a:xfrm>
            <a:off x="7345288" y="6356350"/>
            <a:ext cx="1187152" cy="365125"/>
          </a:xfrm>
          <a:prstGeom prst="rect">
            <a:avLst/>
          </a:prstGeom>
        </p:spPr>
        <p:txBody>
          <a:bodyPr/>
          <a:lstStyle/>
          <a:p>
            <a:fld id="{112F3AA7-8D1D-4094-95D7-0F0AD16921C5}" type="slidenum">
              <a:rPr lang="fr-FR" smtClean="0"/>
              <a:t>1</a:t>
            </a:fld>
            <a:endParaRPr lang="fr-FR"/>
          </a:p>
        </p:txBody>
      </p:sp>
      <p:pic>
        <p:nvPicPr>
          <p:cNvPr id="5" name="Grafik 4">
            <a:extLst>
              <a:ext uri="{FF2B5EF4-FFF2-40B4-BE49-F238E27FC236}">
                <a16:creationId xmlns:a16="http://schemas.microsoft.com/office/drawing/2014/main" id="{4F758667-91D6-4B74-8E75-89DEABD8E647}"/>
              </a:ext>
            </a:extLst>
          </p:cNvPr>
          <p:cNvPicPr>
            <a:picLocks noChangeAspect="1"/>
          </p:cNvPicPr>
          <p:nvPr/>
        </p:nvPicPr>
        <p:blipFill>
          <a:blip r:embed="rId2"/>
          <a:stretch>
            <a:fillRect/>
          </a:stretch>
        </p:blipFill>
        <p:spPr>
          <a:xfrm>
            <a:off x="2705482" y="2667000"/>
            <a:ext cx="3589020" cy="1828800"/>
          </a:xfrm>
          <a:prstGeom prst="rect">
            <a:avLst/>
          </a:prstGeom>
        </p:spPr>
      </p:pic>
      <p:sp>
        <p:nvSpPr>
          <p:cNvPr id="6" name="Textfeld 5">
            <a:extLst>
              <a:ext uri="{FF2B5EF4-FFF2-40B4-BE49-F238E27FC236}">
                <a16:creationId xmlns:a16="http://schemas.microsoft.com/office/drawing/2014/main" id="{08264BAF-0967-41F0-A306-9A9D84C68E1D}"/>
              </a:ext>
            </a:extLst>
          </p:cNvPr>
          <p:cNvSpPr txBox="1"/>
          <p:nvPr/>
        </p:nvSpPr>
        <p:spPr>
          <a:xfrm>
            <a:off x="762000" y="4962334"/>
            <a:ext cx="7639527" cy="461665"/>
          </a:xfrm>
          <a:prstGeom prst="rect">
            <a:avLst/>
          </a:prstGeom>
          <a:noFill/>
        </p:spPr>
        <p:txBody>
          <a:bodyPr wrap="none" rtlCol="0">
            <a:spAutoFit/>
          </a:bodyPr>
          <a:lstStyle/>
          <a:p>
            <a:r>
              <a:rPr lang="de-DE" sz="2400" dirty="0" err="1"/>
              <a:t>by</a:t>
            </a:r>
            <a:r>
              <a:rPr lang="de-DE" sz="2400" dirty="0"/>
              <a:t> Peter Ulbig, COOMET </a:t>
            </a:r>
            <a:r>
              <a:rPr lang="de-DE" sz="2400" dirty="0" err="1"/>
              <a:t>Vice</a:t>
            </a:r>
            <a:r>
              <a:rPr lang="de-DE" sz="2400" dirty="0"/>
              <a:t> </a:t>
            </a:r>
            <a:r>
              <a:rPr lang="de-DE" sz="2400" dirty="0" err="1"/>
              <a:t>president</a:t>
            </a:r>
            <a:r>
              <a:rPr lang="de-DE" sz="2400" dirty="0"/>
              <a:t> </a:t>
            </a:r>
            <a:r>
              <a:rPr lang="de-DE" sz="2400" dirty="0" err="1"/>
              <a:t>for</a:t>
            </a:r>
            <a:r>
              <a:rPr lang="de-DE" sz="2400" dirty="0"/>
              <a:t> Legal </a:t>
            </a:r>
            <a:r>
              <a:rPr lang="de-DE" sz="2400" dirty="0" err="1"/>
              <a:t>Metrology</a:t>
            </a:r>
            <a:r>
              <a:rPr lang="de-DE" sz="2400" dirty="0"/>
              <a:t> </a:t>
            </a:r>
          </a:p>
        </p:txBody>
      </p:sp>
    </p:spTree>
    <p:extLst>
      <p:ext uri="{BB962C8B-B14F-4D97-AF65-F5344CB8AC3E}">
        <p14:creationId xmlns:p14="http://schemas.microsoft.com/office/powerpoint/2010/main" val="3188023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5288" y="6356350"/>
            <a:ext cx="1187152" cy="365125"/>
          </a:xfrm>
          <a:prstGeom prst="rect">
            <a:avLst/>
          </a:prstGeom>
        </p:spPr>
        <p:txBody>
          <a:bodyPr/>
          <a:lstStyle/>
          <a:p>
            <a:fld id="{112F3AA7-8D1D-4094-95D7-0F0AD16921C5}" type="slidenum">
              <a:rPr lang="fr-FR" smtClean="0"/>
              <a:t>10</a:t>
            </a:fld>
            <a:endParaRPr lang="fr-FR"/>
          </a:p>
        </p:txBody>
      </p:sp>
      <p:sp>
        <p:nvSpPr>
          <p:cNvPr id="3" name="Slide Number Placeholder 3">
            <a:extLst>
              <a:ext uri="{FF2B5EF4-FFF2-40B4-BE49-F238E27FC236}">
                <a16:creationId xmlns:a16="http://schemas.microsoft.com/office/drawing/2014/main" id="{DF695B10-FAA3-4B5B-ACEC-B8C633D2EC40}"/>
              </a:ext>
            </a:extLst>
          </p:cNvPr>
          <p:cNvSpPr txBox="1">
            <a:spLocks/>
          </p:cNvSpPr>
          <p:nvPr/>
        </p:nvSpPr>
        <p:spPr>
          <a:xfrm>
            <a:off x="7345288" y="6356350"/>
            <a:ext cx="118715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2F3AA7-8D1D-4094-95D7-0F0AD16921C5}" type="slidenum">
              <a:rPr lang="fr-FR" smtClean="0"/>
              <a:pPr/>
              <a:t>10</a:t>
            </a:fld>
            <a:endParaRPr lang="fr-FR"/>
          </a:p>
        </p:txBody>
      </p:sp>
      <p:pic>
        <p:nvPicPr>
          <p:cNvPr id="5" name="Grafik 1">
            <a:extLst>
              <a:ext uri="{FF2B5EF4-FFF2-40B4-BE49-F238E27FC236}">
                <a16:creationId xmlns:a16="http://schemas.microsoft.com/office/drawing/2014/main" id="{D25F35DA-20CE-48C3-B9D2-08695D077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814" y="3048000"/>
            <a:ext cx="5343525"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Bildergebnis für coomet logo">
            <a:extLst>
              <a:ext uri="{FF2B5EF4-FFF2-40B4-BE49-F238E27FC236}">
                <a16:creationId xmlns:a16="http://schemas.microsoft.com/office/drawing/2014/main" id="{DA88E036-28C0-4C9E-AF85-84D9AE58B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45569">
            <a:off x="3235512" y="3882654"/>
            <a:ext cx="10239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1E5D41A8-7FFD-4D14-8187-E84BA526C59B}"/>
              </a:ext>
            </a:extLst>
          </p:cNvPr>
          <p:cNvSpPr txBox="1"/>
          <p:nvPr/>
        </p:nvSpPr>
        <p:spPr>
          <a:xfrm>
            <a:off x="2237758" y="1548281"/>
            <a:ext cx="4753801" cy="1107996"/>
          </a:xfrm>
          <a:prstGeom prst="rect">
            <a:avLst/>
          </a:prstGeom>
          <a:noFill/>
        </p:spPr>
        <p:txBody>
          <a:bodyPr wrap="none" rtlCol="0">
            <a:spAutoFit/>
          </a:bodyPr>
          <a:lstStyle/>
          <a:p>
            <a:pPr algn="ctr"/>
            <a:r>
              <a:rPr lang="de-DE" sz="2200" dirty="0" err="1"/>
              <a:t>We</a:t>
            </a:r>
            <a:r>
              <a:rPr lang="de-DE" sz="2200" dirty="0"/>
              <a:t> </a:t>
            </a:r>
            <a:r>
              <a:rPr lang="de-DE" sz="2200" dirty="0" err="1"/>
              <a:t>intend</a:t>
            </a:r>
            <a:r>
              <a:rPr lang="de-DE" sz="2200" dirty="0"/>
              <a:t> </a:t>
            </a:r>
            <a:r>
              <a:rPr lang="de-DE" sz="2200" dirty="0" err="1"/>
              <a:t>to</a:t>
            </a:r>
            <a:r>
              <a:rPr lang="de-DE" sz="2200" dirty="0"/>
              <a:t> </a:t>
            </a:r>
            <a:r>
              <a:rPr lang="de-DE" sz="2200" dirty="0" err="1"/>
              <a:t>discuss</a:t>
            </a:r>
            <a:r>
              <a:rPr lang="de-DE" sz="2200" dirty="0"/>
              <a:t> all </a:t>
            </a:r>
            <a:r>
              <a:rPr lang="de-DE" sz="2200" dirty="0" err="1"/>
              <a:t>those</a:t>
            </a:r>
            <a:r>
              <a:rPr lang="de-DE" sz="2200" dirty="0"/>
              <a:t> </a:t>
            </a:r>
            <a:r>
              <a:rPr lang="de-DE" sz="2200" dirty="0" err="1"/>
              <a:t>questions</a:t>
            </a:r>
            <a:endParaRPr lang="de-DE" sz="2200" dirty="0"/>
          </a:p>
          <a:p>
            <a:pPr algn="ctr"/>
            <a:r>
              <a:rPr lang="de-DE" sz="2200" dirty="0"/>
              <a:t>in </a:t>
            </a:r>
            <a:r>
              <a:rPr lang="de-DE" sz="2200" dirty="0" err="1"/>
              <a:t>more</a:t>
            </a:r>
            <a:r>
              <a:rPr lang="de-DE" sz="2200" dirty="0"/>
              <a:t> </a:t>
            </a:r>
            <a:r>
              <a:rPr lang="de-DE" sz="2200" dirty="0" err="1"/>
              <a:t>detail</a:t>
            </a:r>
            <a:r>
              <a:rPr lang="de-DE" sz="2200" dirty="0"/>
              <a:t> on </a:t>
            </a:r>
            <a:r>
              <a:rPr lang="de-DE" sz="2200" dirty="0" err="1"/>
              <a:t>October</a:t>
            </a:r>
            <a:r>
              <a:rPr lang="de-DE" sz="2200" dirty="0"/>
              <a:t> 29, 2020 </a:t>
            </a:r>
          </a:p>
          <a:p>
            <a:pPr algn="ctr"/>
            <a:r>
              <a:rPr lang="de-DE" sz="2200" dirty="0"/>
              <a:t>at </a:t>
            </a:r>
            <a:r>
              <a:rPr lang="de-DE" sz="2200" dirty="0" err="1"/>
              <a:t>the</a:t>
            </a:r>
            <a:r>
              <a:rPr lang="de-DE" sz="2200" dirty="0"/>
              <a:t> </a:t>
            </a:r>
            <a:r>
              <a:rPr lang="de-DE" sz="2200" dirty="0" err="1"/>
              <a:t>next</a:t>
            </a:r>
            <a:r>
              <a:rPr lang="de-DE" sz="2200" dirty="0"/>
              <a:t> COOMET TC 2 </a:t>
            </a:r>
            <a:r>
              <a:rPr lang="de-DE" sz="2200" dirty="0" err="1"/>
              <a:t>meeting</a:t>
            </a:r>
            <a:r>
              <a:rPr lang="de-DE" sz="2200" dirty="0"/>
              <a:t>. </a:t>
            </a:r>
          </a:p>
        </p:txBody>
      </p:sp>
    </p:spTree>
    <p:extLst>
      <p:ext uri="{BB962C8B-B14F-4D97-AF65-F5344CB8AC3E}">
        <p14:creationId xmlns:p14="http://schemas.microsoft.com/office/powerpoint/2010/main" val="3475352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96752"/>
            <a:ext cx="8064896" cy="1296144"/>
          </a:xfrm>
          <a:prstGeom prst="rect">
            <a:avLst/>
          </a:prstGeom>
        </p:spPr>
        <p:txBody>
          <a:bodyPr>
            <a:normAutofit/>
          </a:bodyPr>
          <a:lstStyle/>
          <a:p>
            <a:r>
              <a:rPr lang="en-GB" dirty="0"/>
              <a:t>Overview about COOMET:</a:t>
            </a:r>
            <a:endParaRPr lang="en-GB" noProof="0" dirty="0"/>
          </a:p>
        </p:txBody>
      </p:sp>
      <p:sp>
        <p:nvSpPr>
          <p:cNvPr id="3" name="Subtitle 2"/>
          <p:cNvSpPr>
            <a:spLocks noGrp="1"/>
          </p:cNvSpPr>
          <p:nvPr>
            <p:ph type="subTitle" idx="4294967295"/>
          </p:nvPr>
        </p:nvSpPr>
        <p:spPr>
          <a:xfrm>
            <a:off x="539552" y="2590800"/>
            <a:ext cx="8064896" cy="2569840"/>
          </a:xfrm>
          <a:prstGeom prst="rect">
            <a:avLst/>
          </a:prstGeom>
        </p:spPr>
        <p:txBody>
          <a:bodyPr>
            <a:noAutofit/>
          </a:bodyPr>
          <a:lstStyle/>
          <a:p>
            <a:r>
              <a:rPr lang="en-GB" noProof="0" dirty="0"/>
              <a:t>We adapted!</a:t>
            </a:r>
            <a:br>
              <a:rPr lang="en-GB" noProof="0" dirty="0"/>
            </a:br>
            <a:r>
              <a:rPr lang="en-GB" noProof="0" dirty="0"/>
              <a:t>(like everybody else)</a:t>
            </a:r>
          </a:p>
          <a:p>
            <a:r>
              <a:rPr lang="en-GB" dirty="0"/>
              <a:t>No big changes </a:t>
            </a:r>
            <a:br>
              <a:rPr lang="en-GB" dirty="0"/>
            </a:br>
            <a:r>
              <a:rPr lang="en-GB" dirty="0"/>
              <a:t>regarding members etc.</a:t>
            </a:r>
          </a:p>
          <a:p>
            <a:r>
              <a:rPr lang="en-GB" dirty="0"/>
              <a:t>COOMET strategy </a:t>
            </a:r>
            <a:br>
              <a:rPr lang="en-GB" dirty="0"/>
            </a:br>
            <a:r>
              <a:rPr lang="en-GB" dirty="0"/>
              <a:t>updated </a:t>
            </a:r>
            <a:br>
              <a:rPr lang="en-GB" dirty="0"/>
            </a:br>
            <a:r>
              <a:rPr lang="en-GB" dirty="0"/>
              <a:t>(goals, tasks, activities)</a:t>
            </a:r>
          </a:p>
          <a:p>
            <a:r>
              <a:rPr lang="en-GB" dirty="0"/>
              <a:t>Legal status still open</a:t>
            </a:r>
            <a:br>
              <a:rPr lang="en-GB" dirty="0"/>
            </a:br>
            <a:r>
              <a:rPr lang="en-GB" dirty="0"/>
              <a:t>(analysis ongoing)</a:t>
            </a:r>
          </a:p>
        </p:txBody>
      </p:sp>
      <p:sp>
        <p:nvSpPr>
          <p:cNvPr id="4" name="Slide Number Placeholder 3"/>
          <p:cNvSpPr>
            <a:spLocks noGrp="1"/>
          </p:cNvSpPr>
          <p:nvPr>
            <p:ph type="sldNum" sz="quarter" idx="12"/>
          </p:nvPr>
        </p:nvSpPr>
        <p:spPr>
          <a:xfrm>
            <a:off x="7345288" y="6356350"/>
            <a:ext cx="1187152" cy="365125"/>
          </a:xfrm>
          <a:prstGeom prst="rect">
            <a:avLst/>
          </a:prstGeom>
        </p:spPr>
        <p:txBody>
          <a:bodyPr/>
          <a:lstStyle/>
          <a:p>
            <a:fld id="{112F3AA7-8D1D-4094-95D7-0F0AD16921C5}" type="slidenum">
              <a:rPr lang="fr-FR" smtClean="0"/>
              <a:t>2</a:t>
            </a:fld>
            <a:endParaRPr lang="fr-FR"/>
          </a:p>
        </p:txBody>
      </p:sp>
      <p:pic>
        <p:nvPicPr>
          <p:cNvPr id="5" name="Grafik 4">
            <a:extLst>
              <a:ext uri="{FF2B5EF4-FFF2-40B4-BE49-F238E27FC236}">
                <a16:creationId xmlns:a16="http://schemas.microsoft.com/office/drawing/2014/main" id="{8A2A70C4-3EEF-4096-8325-D3AB0213AD98}"/>
              </a:ext>
            </a:extLst>
          </p:cNvPr>
          <p:cNvPicPr>
            <a:picLocks noChangeAspect="1"/>
          </p:cNvPicPr>
          <p:nvPr/>
        </p:nvPicPr>
        <p:blipFill>
          <a:blip r:embed="rId2"/>
          <a:stretch>
            <a:fillRect/>
          </a:stretch>
        </p:blipFill>
        <p:spPr>
          <a:xfrm>
            <a:off x="4191000" y="2895600"/>
            <a:ext cx="4413448" cy="2019240"/>
          </a:xfrm>
          <a:prstGeom prst="rect">
            <a:avLst/>
          </a:prstGeom>
        </p:spPr>
      </p:pic>
      <p:sp>
        <p:nvSpPr>
          <p:cNvPr id="6" name="Textfeld 5">
            <a:extLst>
              <a:ext uri="{FF2B5EF4-FFF2-40B4-BE49-F238E27FC236}">
                <a16:creationId xmlns:a16="http://schemas.microsoft.com/office/drawing/2014/main" id="{88E3B96D-43AF-4A3A-B110-6B64AE783D2A}"/>
              </a:ext>
            </a:extLst>
          </p:cNvPr>
          <p:cNvSpPr txBox="1"/>
          <p:nvPr/>
        </p:nvSpPr>
        <p:spPr>
          <a:xfrm>
            <a:off x="4666379" y="5096108"/>
            <a:ext cx="3517245" cy="923330"/>
          </a:xfrm>
          <a:prstGeom prst="rect">
            <a:avLst/>
          </a:prstGeom>
          <a:noFill/>
        </p:spPr>
        <p:txBody>
          <a:bodyPr wrap="none" rtlCol="0">
            <a:spAutoFit/>
          </a:bodyPr>
          <a:lstStyle/>
          <a:p>
            <a:pPr algn="ctr"/>
            <a:r>
              <a:rPr lang="de-DE" dirty="0"/>
              <a:t>30th COOMET Committee Meeting,</a:t>
            </a:r>
            <a:br>
              <a:rPr lang="de-DE" dirty="0"/>
            </a:br>
            <a:r>
              <a:rPr lang="de-DE" dirty="0"/>
              <a:t>September 24, 2020</a:t>
            </a:r>
            <a:br>
              <a:rPr lang="de-DE" dirty="0"/>
            </a:br>
            <a:r>
              <a:rPr lang="de-DE" dirty="0"/>
              <a:t>(</a:t>
            </a:r>
            <a:r>
              <a:rPr lang="de-DE" dirty="0" err="1"/>
              <a:t>using</a:t>
            </a:r>
            <a:r>
              <a:rPr lang="de-DE" dirty="0"/>
              <a:t> ZOOM </a:t>
            </a:r>
            <a:r>
              <a:rPr lang="de-DE" dirty="0" err="1"/>
              <a:t>client</a:t>
            </a:r>
            <a:r>
              <a:rPr lang="de-DE" dirty="0"/>
              <a:t>)</a:t>
            </a:r>
          </a:p>
        </p:txBody>
      </p:sp>
    </p:spTree>
    <p:extLst>
      <p:ext uri="{BB962C8B-B14F-4D97-AF65-F5344CB8AC3E}">
        <p14:creationId xmlns:p14="http://schemas.microsoft.com/office/powerpoint/2010/main" val="3518299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5288" y="6356350"/>
            <a:ext cx="1187152" cy="365125"/>
          </a:xfrm>
          <a:prstGeom prst="rect">
            <a:avLst/>
          </a:prstGeom>
        </p:spPr>
        <p:txBody>
          <a:bodyPr/>
          <a:lstStyle/>
          <a:p>
            <a:fld id="{112F3AA7-8D1D-4094-95D7-0F0AD16921C5}" type="slidenum">
              <a:rPr lang="fr-FR" smtClean="0"/>
              <a:t>3</a:t>
            </a:fld>
            <a:endParaRPr lang="fr-FR"/>
          </a:p>
        </p:txBody>
      </p:sp>
      <p:sp>
        <p:nvSpPr>
          <p:cNvPr id="3" name="Title 1">
            <a:extLst>
              <a:ext uri="{FF2B5EF4-FFF2-40B4-BE49-F238E27FC236}">
                <a16:creationId xmlns:a16="http://schemas.microsoft.com/office/drawing/2014/main" id="{0834A42A-EE55-4453-8104-F721907F5BE5}"/>
              </a:ext>
            </a:extLst>
          </p:cNvPr>
          <p:cNvSpPr txBox="1">
            <a:spLocks/>
          </p:cNvSpPr>
          <p:nvPr/>
        </p:nvSpPr>
        <p:spPr>
          <a:xfrm>
            <a:off x="545704" y="990600"/>
            <a:ext cx="8064896"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GB" dirty="0"/>
              <a:t>COOMET TC 2 “Legal Metrology”</a:t>
            </a:r>
          </a:p>
        </p:txBody>
      </p:sp>
      <p:pic>
        <p:nvPicPr>
          <p:cNvPr id="5" name="Grafik 3">
            <a:extLst>
              <a:ext uri="{FF2B5EF4-FFF2-40B4-BE49-F238E27FC236}">
                <a16:creationId xmlns:a16="http://schemas.microsoft.com/office/drawing/2014/main" id="{92B0C707-FE9B-4456-B55F-9B6C0E6AD7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07800"/>
            <a:ext cx="5076894"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1">
            <a:extLst>
              <a:ext uri="{FF2B5EF4-FFF2-40B4-BE49-F238E27FC236}">
                <a16:creationId xmlns:a16="http://schemas.microsoft.com/office/drawing/2014/main" id="{36D723B5-3879-4AE0-ABAF-4E52D395F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3829274"/>
            <a:ext cx="5343525"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Bildergebnis für coomet logo">
            <a:extLst>
              <a:ext uri="{FF2B5EF4-FFF2-40B4-BE49-F238E27FC236}">
                <a16:creationId xmlns:a16="http://schemas.microsoft.com/office/drawing/2014/main" id="{A7F53F7F-DB07-4676-AB3B-A460271CD8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45569">
            <a:off x="4768573" y="4663928"/>
            <a:ext cx="10239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feil: nach rechts 1">
            <a:extLst>
              <a:ext uri="{FF2B5EF4-FFF2-40B4-BE49-F238E27FC236}">
                <a16:creationId xmlns:a16="http://schemas.microsoft.com/office/drawing/2014/main" id="{DE600C83-2F06-4A57-BC75-FE57CE8FDE1E}"/>
              </a:ext>
            </a:extLst>
          </p:cNvPr>
          <p:cNvSpPr/>
          <p:nvPr/>
        </p:nvSpPr>
        <p:spPr>
          <a:xfrm>
            <a:off x="5486400" y="2738638"/>
            <a:ext cx="518991" cy="45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a:extLst>
              <a:ext uri="{FF2B5EF4-FFF2-40B4-BE49-F238E27FC236}">
                <a16:creationId xmlns:a16="http://schemas.microsoft.com/office/drawing/2014/main" id="{250ED449-6ACD-4922-8024-565015A166A4}"/>
              </a:ext>
            </a:extLst>
          </p:cNvPr>
          <p:cNvSpPr/>
          <p:nvPr/>
        </p:nvSpPr>
        <p:spPr>
          <a:xfrm>
            <a:off x="2819400" y="5661248"/>
            <a:ext cx="518991" cy="45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2FA297D-C568-4D7C-B0C6-4AEFA4C004DB}"/>
              </a:ext>
            </a:extLst>
          </p:cNvPr>
          <p:cNvSpPr txBox="1"/>
          <p:nvPr/>
        </p:nvSpPr>
        <p:spPr>
          <a:xfrm>
            <a:off x="6035794" y="2610232"/>
            <a:ext cx="2856359" cy="769441"/>
          </a:xfrm>
          <a:prstGeom prst="rect">
            <a:avLst/>
          </a:prstGeom>
          <a:noFill/>
        </p:spPr>
        <p:txBody>
          <a:bodyPr wrap="none" rtlCol="0">
            <a:spAutoFit/>
          </a:bodyPr>
          <a:lstStyle/>
          <a:p>
            <a:r>
              <a:rPr lang="de-DE" sz="2200" dirty="0"/>
              <a:t>Last „</a:t>
            </a:r>
            <a:r>
              <a:rPr lang="de-DE" sz="2200" dirty="0" err="1"/>
              <a:t>physical</a:t>
            </a:r>
            <a:r>
              <a:rPr lang="de-DE" sz="2200" dirty="0"/>
              <a:t>“ </a:t>
            </a:r>
            <a:r>
              <a:rPr lang="de-DE" sz="2200" dirty="0" err="1"/>
              <a:t>meeting</a:t>
            </a:r>
            <a:endParaRPr lang="de-DE" sz="2200" dirty="0"/>
          </a:p>
          <a:p>
            <a:r>
              <a:rPr lang="de-DE" sz="2200" dirty="0"/>
              <a:t>September 13, 2019</a:t>
            </a:r>
          </a:p>
        </p:txBody>
      </p:sp>
      <p:sp>
        <p:nvSpPr>
          <p:cNvPr id="10" name="Textfeld 9">
            <a:extLst>
              <a:ext uri="{FF2B5EF4-FFF2-40B4-BE49-F238E27FC236}">
                <a16:creationId xmlns:a16="http://schemas.microsoft.com/office/drawing/2014/main" id="{23812780-5761-4681-A9CC-843AB45AE46F}"/>
              </a:ext>
            </a:extLst>
          </p:cNvPr>
          <p:cNvSpPr txBox="1"/>
          <p:nvPr/>
        </p:nvSpPr>
        <p:spPr>
          <a:xfrm>
            <a:off x="228600" y="5502064"/>
            <a:ext cx="2508828" cy="769441"/>
          </a:xfrm>
          <a:prstGeom prst="rect">
            <a:avLst/>
          </a:prstGeom>
          <a:noFill/>
        </p:spPr>
        <p:txBody>
          <a:bodyPr wrap="none" rtlCol="0">
            <a:spAutoFit/>
          </a:bodyPr>
          <a:lstStyle/>
          <a:p>
            <a:r>
              <a:rPr lang="de-DE" sz="2200" dirty="0"/>
              <a:t>Next </a:t>
            </a:r>
            <a:r>
              <a:rPr lang="de-DE" sz="2200" dirty="0" err="1"/>
              <a:t>meeting</a:t>
            </a:r>
            <a:r>
              <a:rPr lang="de-DE" sz="2200" dirty="0"/>
              <a:t> online</a:t>
            </a:r>
          </a:p>
          <a:p>
            <a:r>
              <a:rPr lang="de-DE" sz="2200" dirty="0" err="1"/>
              <a:t>October</a:t>
            </a:r>
            <a:r>
              <a:rPr lang="de-DE" sz="2200" dirty="0"/>
              <a:t> 29, 2019</a:t>
            </a:r>
          </a:p>
        </p:txBody>
      </p:sp>
    </p:spTree>
    <p:extLst>
      <p:ext uri="{BB962C8B-B14F-4D97-AF65-F5344CB8AC3E}">
        <p14:creationId xmlns:p14="http://schemas.microsoft.com/office/powerpoint/2010/main" val="358623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5288" y="6356350"/>
            <a:ext cx="1187152" cy="365125"/>
          </a:xfrm>
          <a:prstGeom prst="rect">
            <a:avLst/>
          </a:prstGeom>
        </p:spPr>
        <p:txBody>
          <a:bodyPr/>
          <a:lstStyle/>
          <a:p>
            <a:fld id="{112F3AA7-8D1D-4094-95D7-0F0AD16921C5}" type="slidenum">
              <a:rPr lang="fr-FR" smtClean="0"/>
              <a:t>4</a:t>
            </a:fld>
            <a:endParaRPr lang="fr-FR"/>
          </a:p>
        </p:txBody>
      </p:sp>
      <p:sp>
        <p:nvSpPr>
          <p:cNvPr id="7" name="CustomShape 2">
            <a:extLst>
              <a:ext uri="{FF2B5EF4-FFF2-40B4-BE49-F238E27FC236}">
                <a16:creationId xmlns:a16="http://schemas.microsoft.com/office/drawing/2014/main" id="{C2BB44F5-7331-4893-A962-9064A70C7CBA}"/>
              </a:ext>
            </a:extLst>
          </p:cNvPr>
          <p:cNvSpPr/>
          <p:nvPr/>
        </p:nvSpPr>
        <p:spPr>
          <a:xfrm>
            <a:off x="936127" y="1143000"/>
            <a:ext cx="7596313" cy="448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r>
              <a:rPr lang="en-US" b="1" dirty="0"/>
              <a:t>RLMO discussion topics </a:t>
            </a:r>
          </a:p>
          <a:p>
            <a:pPr algn="ctr"/>
            <a:endParaRPr lang="en-US" dirty="0"/>
          </a:p>
          <a:p>
            <a:r>
              <a:rPr lang="en-US" dirty="0"/>
              <a:t>1. Under the current circumstances (pandemic, travel, financial, etc.), </a:t>
            </a:r>
            <a:r>
              <a:rPr lang="en-US" b="1" dirty="0"/>
              <a:t>have any 	of your RLMOs been able to conduct any business since last October 	</a:t>
            </a:r>
            <a:r>
              <a:rPr lang="en-US" dirty="0"/>
              <a:t>(in-person and/or online)? </a:t>
            </a:r>
            <a:br>
              <a:rPr lang="en-US" dirty="0"/>
            </a:br>
            <a:r>
              <a:rPr lang="en-US" dirty="0"/>
              <a:t> </a:t>
            </a:r>
          </a:p>
          <a:p>
            <a:br>
              <a:rPr lang="en-US" dirty="0"/>
            </a:br>
            <a:br>
              <a:rPr lang="en-US" dirty="0"/>
            </a:br>
            <a:br>
              <a:rPr lang="en-US" dirty="0"/>
            </a:br>
            <a:br>
              <a:rPr lang="en-US" dirty="0"/>
            </a:br>
            <a:endParaRPr lang="en-US" dirty="0"/>
          </a:p>
          <a:p>
            <a:r>
              <a:rPr lang="en-US" dirty="0"/>
              <a:t>2. </a:t>
            </a:r>
            <a:r>
              <a:rPr lang="en-US" b="1" dirty="0"/>
              <a:t>How is your RLMO coping with the pandemic situation? </a:t>
            </a:r>
            <a:r>
              <a:rPr lang="en-US" dirty="0"/>
              <a:t>What short-term 	and long-term changes you foresee to your RLMO? </a:t>
            </a:r>
          </a:p>
          <a:p>
            <a:pPr>
              <a:lnSpc>
                <a:spcPct val="100000"/>
              </a:lnSpc>
              <a:spcBef>
                <a:spcPts val="320"/>
              </a:spcBef>
            </a:pPr>
            <a:endParaRPr lang="en-US" b="0" strike="noStrike" spc="-1" dirty="0">
              <a:uFill>
                <a:solidFill>
                  <a:srgbClr val="FFFFFF"/>
                </a:solidFill>
              </a:uFill>
              <a:latin typeface="Arial"/>
            </a:endParaRPr>
          </a:p>
        </p:txBody>
      </p:sp>
      <p:sp>
        <p:nvSpPr>
          <p:cNvPr id="8" name="Pfeil: nach rechts 7">
            <a:extLst>
              <a:ext uri="{FF2B5EF4-FFF2-40B4-BE49-F238E27FC236}">
                <a16:creationId xmlns:a16="http://schemas.microsoft.com/office/drawing/2014/main" id="{D87D14C0-422D-4952-B2A9-A42BFCD81C1F}"/>
              </a:ext>
            </a:extLst>
          </p:cNvPr>
          <p:cNvSpPr/>
          <p:nvPr/>
        </p:nvSpPr>
        <p:spPr>
          <a:xfrm>
            <a:off x="1066800" y="2762071"/>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B856EA7E-2DE2-436B-9613-71B43ACFB785}"/>
              </a:ext>
            </a:extLst>
          </p:cNvPr>
          <p:cNvSpPr txBox="1"/>
          <p:nvPr/>
        </p:nvSpPr>
        <p:spPr>
          <a:xfrm>
            <a:off x="1600200" y="2685871"/>
            <a:ext cx="7239000" cy="1200329"/>
          </a:xfrm>
          <a:prstGeom prst="rect">
            <a:avLst/>
          </a:prstGeom>
          <a:noFill/>
        </p:spPr>
        <p:txBody>
          <a:bodyPr wrap="square" rtlCol="0">
            <a:spAutoFit/>
          </a:bodyPr>
          <a:lstStyle/>
          <a:p>
            <a:r>
              <a:rPr lang="de-DE" dirty="0" err="1">
                <a:solidFill>
                  <a:srgbClr val="0070C0"/>
                </a:solidFill>
              </a:rPr>
              <a:t>There</a:t>
            </a:r>
            <a:r>
              <a:rPr lang="de-DE" dirty="0">
                <a:solidFill>
                  <a:srgbClr val="0070C0"/>
                </a:solidFill>
              </a:rPr>
              <a:t> </a:t>
            </a:r>
            <a:r>
              <a:rPr lang="de-DE" dirty="0" err="1">
                <a:solidFill>
                  <a:srgbClr val="0070C0"/>
                </a:solidFill>
              </a:rPr>
              <a:t>is</a:t>
            </a:r>
            <a:r>
              <a:rPr lang="de-DE" dirty="0">
                <a:solidFill>
                  <a:srgbClr val="0070C0"/>
                </a:solidFill>
              </a:rPr>
              <a:t> an </a:t>
            </a:r>
            <a:r>
              <a:rPr lang="de-DE" dirty="0" err="1">
                <a:solidFill>
                  <a:srgbClr val="0070C0"/>
                </a:solidFill>
              </a:rPr>
              <a:t>impact</a:t>
            </a:r>
            <a:r>
              <a:rPr lang="de-DE" dirty="0">
                <a:solidFill>
                  <a:srgbClr val="0070C0"/>
                </a:solidFill>
              </a:rPr>
              <a:t>: </a:t>
            </a:r>
            <a:br>
              <a:rPr lang="de-DE" dirty="0">
                <a:solidFill>
                  <a:srgbClr val="0070C0"/>
                </a:solidFill>
              </a:rPr>
            </a:br>
            <a:r>
              <a:rPr lang="de-DE" dirty="0">
                <a:solidFill>
                  <a:srgbClr val="0070C0"/>
                </a:solidFill>
              </a:rPr>
              <a:t>- </a:t>
            </a:r>
            <a:r>
              <a:rPr lang="de-DE" dirty="0" err="1">
                <a:solidFill>
                  <a:srgbClr val="0070C0"/>
                </a:solidFill>
              </a:rPr>
              <a:t>meetings</a:t>
            </a:r>
            <a:r>
              <a:rPr lang="de-DE" dirty="0">
                <a:solidFill>
                  <a:srgbClr val="0070C0"/>
                </a:solidFill>
              </a:rPr>
              <a:t> </a:t>
            </a:r>
            <a:r>
              <a:rPr lang="de-DE" dirty="0" err="1">
                <a:solidFill>
                  <a:srgbClr val="0070C0"/>
                </a:solidFill>
              </a:rPr>
              <a:t>have</a:t>
            </a:r>
            <a:r>
              <a:rPr lang="de-DE" dirty="0">
                <a:solidFill>
                  <a:srgbClr val="0070C0"/>
                </a:solidFill>
              </a:rPr>
              <a:t> </a:t>
            </a:r>
            <a:r>
              <a:rPr lang="de-DE" dirty="0" err="1">
                <a:solidFill>
                  <a:srgbClr val="0070C0"/>
                </a:solidFill>
              </a:rPr>
              <a:t>moved</a:t>
            </a:r>
            <a:r>
              <a:rPr lang="de-DE" dirty="0">
                <a:solidFill>
                  <a:srgbClr val="0070C0"/>
                </a:solidFill>
              </a:rPr>
              <a:t> </a:t>
            </a:r>
            <a:r>
              <a:rPr lang="de-DE" dirty="0" err="1">
                <a:solidFill>
                  <a:srgbClr val="0070C0"/>
                </a:solidFill>
              </a:rPr>
              <a:t>to</a:t>
            </a:r>
            <a:r>
              <a:rPr lang="de-DE" dirty="0">
                <a:solidFill>
                  <a:srgbClr val="0070C0"/>
                </a:solidFill>
              </a:rPr>
              <a:t> online </a:t>
            </a:r>
            <a:r>
              <a:rPr lang="de-DE" dirty="0" err="1">
                <a:solidFill>
                  <a:srgbClr val="0070C0"/>
                </a:solidFill>
              </a:rPr>
              <a:t>meetings</a:t>
            </a:r>
            <a:r>
              <a:rPr lang="de-DE" dirty="0">
                <a:solidFill>
                  <a:srgbClr val="0070C0"/>
                </a:solidFill>
              </a:rPr>
              <a:t>  </a:t>
            </a:r>
            <a:br>
              <a:rPr lang="de-DE" dirty="0">
                <a:solidFill>
                  <a:srgbClr val="0070C0"/>
                </a:solidFill>
              </a:rPr>
            </a:br>
            <a:r>
              <a:rPr lang="de-DE" dirty="0">
                <a:solidFill>
                  <a:srgbClr val="0070C0"/>
                </a:solidFill>
              </a:rPr>
              <a:t>- </a:t>
            </a:r>
            <a:r>
              <a:rPr lang="de-DE" dirty="0" err="1">
                <a:solidFill>
                  <a:srgbClr val="0070C0"/>
                </a:solidFill>
              </a:rPr>
              <a:t>some</a:t>
            </a:r>
            <a:r>
              <a:rPr lang="de-DE" dirty="0">
                <a:solidFill>
                  <a:srgbClr val="0070C0"/>
                </a:solidFill>
              </a:rPr>
              <a:t> </a:t>
            </a:r>
            <a:r>
              <a:rPr lang="de-DE" dirty="0" err="1">
                <a:solidFill>
                  <a:srgbClr val="0070C0"/>
                </a:solidFill>
              </a:rPr>
              <a:t>meetings</a:t>
            </a:r>
            <a:r>
              <a:rPr lang="de-DE" dirty="0">
                <a:solidFill>
                  <a:srgbClr val="0070C0"/>
                </a:solidFill>
              </a:rPr>
              <a:t> and </a:t>
            </a:r>
            <a:r>
              <a:rPr lang="de-DE" dirty="0" err="1">
                <a:solidFill>
                  <a:srgbClr val="0070C0"/>
                </a:solidFill>
              </a:rPr>
              <a:t>seminars</a:t>
            </a:r>
            <a:r>
              <a:rPr lang="de-DE" dirty="0">
                <a:solidFill>
                  <a:srgbClr val="0070C0"/>
                </a:solidFill>
              </a:rPr>
              <a:t> </a:t>
            </a:r>
            <a:r>
              <a:rPr lang="de-DE" dirty="0" err="1">
                <a:solidFill>
                  <a:srgbClr val="0070C0"/>
                </a:solidFill>
              </a:rPr>
              <a:t>have</a:t>
            </a:r>
            <a:r>
              <a:rPr lang="de-DE" dirty="0">
                <a:solidFill>
                  <a:srgbClr val="0070C0"/>
                </a:solidFill>
              </a:rPr>
              <a:t> </a:t>
            </a:r>
            <a:r>
              <a:rPr lang="de-DE" dirty="0" err="1">
                <a:solidFill>
                  <a:srgbClr val="0070C0"/>
                </a:solidFill>
              </a:rPr>
              <a:t>postponed</a:t>
            </a:r>
            <a:r>
              <a:rPr lang="de-DE" dirty="0">
                <a:solidFill>
                  <a:srgbClr val="0070C0"/>
                </a:solidFill>
              </a:rPr>
              <a:t> </a:t>
            </a:r>
            <a:r>
              <a:rPr lang="de-DE" dirty="0" err="1">
                <a:solidFill>
                  <a:srgbClr val="0070C0"/>
                </a:solidFill>
              </a:rPr>
              <a:t>to</a:t>
            </a:r>
            <a:r>
              <a:rPr lang="de-DE" dirty="0">
                <a:solidFill>
                  <a:srgbClr val="0070C0"/>
                </a:solidFill>
              </a:rPr>
              <a:t> </a:t>
            </a:r>
            <a:r>
              <a:rPr lang="de-DE" dirty="0" err="1">
                <a:solidFill>
                  <a:srgbClr val="0070C0"/>
                </a:solidFill>
              </a:rPr>
              <a:t>next</a:t>
            </a:r>
            <a:r>
              <a:rPr lang="de-DE" dirty="0">
                <a:solidFill>
                  <a:srgbClr val="0070C0"/>
                </a:solidFill>
              </a:rPr>
              <a:t> </a:t>
            </a:r>
            <a:r>
              <a:rPr lang="de-DE" dirty="0" err="1">
                <a:solidFill>
                  <a:srgbClr val="0070C0"/>
                </a:solidFill>
              </a:rPr>
              <a:t>year</a:t>
            </a:r>
            <a:r>
              <a:rPr lang="de-DE" dirty="0">
                <a:solidFill>
                  <a:srgbClr val="0070C0"/>
                </a:solidFill>
              </a:rPr>
              <a:t>, but </a:t>
            </a:r>
            <a:r>
              <a:rPr lang="de-DE" dirty="0" err="1">
                <a:solidFill>
                  <a:srgbClr val="0070C0"/>
                </a:solidFill>
              </a:rPr>
              <a:t>only</a:t>
            </a:r>
            <a:r>
              <a:rPr lang="de-DE" dirty="0">
                <a:solidFill>
                  <a:srgbClr val="0070C0"/>
                </a:solidFill>
              </a:rPr>
              <a:t> a </a:t>
            </a:r>
            <a:r>
              <a:rPr lang="de-DE" dirty="0" err="1">
                <a:solidFill>
                  <a:srgbClr val="0070C0"/>
                </a:solidFill>
              </a:rPr>
              <a:t>few</a:t>
            </a:r>
            <a:br>
              <a:rPr lang="de-DE" dirty="0">
                <a:solidFill>
                  <a:srgbClr val="0070C0"/>
                </a:solidFill>
              </a:rPr>
            </a:br>
            <a:r>
              <a:rPr lang="de-DE" dirty="0">
                <a:solidFill>
                  <a:srgbClr val="0070C0"/>
                </a:solidFill>
              </a:rPr>
              <a:t>- but </a:t>
            </a:r>
            <a:r>
              <a:rPr lang="de-DE" dirty="0" err="1">
                <a:solidFill>
                  <a:srgbClr val="0070C0"/>
                </a:solidFill>
              </a:rPr>
              <a:t>main</a:t>
            </a:r>
            <a:r>
              <a:rPr lang="de-DE" dirty="0">
                <a:solidFill>
                  <a:srgbClr val="0070C0"/>
                </a:solidFill>
              </a:rPr>
              <a:t> </a:t>
            </a:r>
            <a:r>
              <a:rPr lang="de-DE" dirty="0" err="1">
                <a:solidFill>
                  <a:srgbClr val="0070C0"/>
                </a:solidFill>
              </a:rPr>
              <a:t>work</a:t>
            </a:r>
            <a:r>
              <a:rPr lang="de-DE" dirty="0">
                <a:solidFill>
                  <a:srgbClr val="0070C0"/>
                </a:solidFill>
              </a:rPr>
              <a:t> </a:t>
            </a:r>
            <a:r>
              <a:rPr lang="de-DE" dirty="0" err="1">
                <a:solidFill>
                  <a:srgbClr val="0070C0"/>
                </a:solidFill>
              </a:rPr>
              <a:t>has</a:t>
            </a:r>
            <a:r>
              <a:rPr lang="de-DE" dirty="0">
                <a:solidFill>
                  <a:srgbClr val="0070C0"/>
                </a:solidFill>
              </a:rPr>
              <a:t> </a:t>
            </a:r>
            <a:r>
              <a:rPr lang="de-DE" dirty="0" err="1">
                <a:solidFill>
                  <a:srgbClr val="0070C0"/>
                </a:solidFill>
              </a:rPr>
              <a:t>been</a:t>
            </a:r>
            <a:r>
              <a:rPr lang="de-DE" dirty="0">
                <a:solidFill>
                  <a:srgbClr val="0070C0"/>
                </a:solidFill>
              </a:rPr>
              <a:t> </a:t>
            </a:r>
            <a:r>
              <a:rPr lang="de-DE" dirty="0" err="1">
                <a:solidFill>
                  <a:srgbClr val="0070C0"/>
                </a:solidFill>
              </a:rPr>
              <a:t>done</a:t>
            </a:r>
            <a:endParaRPr lang="de-DE" dirty="0">
              <a:solidFill>
                <a:srgbClr val="0070C0"/>
              </a:solidFill>
            </a:endParaRPr>
          </a:p>
        </p:txBody>
      </p:sp>
      <p:sp>
        <p:nvSpPr>
          <p:cNvPr id="10" name="Pfeil: nach rechts 9">
            <a:extLst>
              <a:ext uri="{FF2B5EF4-FFF2-40B4-BE49-F238E27FC236}">
                <a16:creationId xmlns:a16="http://schemas.microsoft.com/office/drawing/2014/main" id="{C9B7E2C5-4C61-4560-8CFA-6348E45ECD23}"/>
              </a:ext>
            </a:extLst>
          </p:cNvPr>
          <p:cNvSpPr/>
          <p:nvPr/>
        </p:nvSpPr>
        <p:spPr>
          <a:xfrm>
            <a:off x="1087073" y="4981306"/>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B749FB43-16C2-4CB1-9932-3FA2A7E89873}"/>
              </a:ext>
            </a:extLst>
          </p:cNvPr>
          <p:cNvSpPr txBox="1"/>
          <p:nvPr/>
        </p:nvSpPr>
        <p:spPr>
          <a:xfrm>
            <a:off x="1620473" y="4905106"/>
            <a:ext cx="7239000" cy="1477328"/>
          </a:xfrm>
          <a:prstGeom prst="rect">
            <a:avLst/>
          </a:prstGeom>
          <a:noFill/>
        </p:spPr>
        <p:txBody>
          <a:bodyPr wrap="square" rtlCol="0">
            <a:spAutoFit/>
          </a:bodyPr>
          <a:lstStyle/>
          <a:p>
            <a:r>
              <a:rPr lang="de-DE" dirty="0">
                <a:solidFill>
                  <a:srgbClr val="0070C0"/>
                </a:solidFill>
              </a:rPr>
              <a:t>- The </a:t>
            </a:r>
            <a:r>
              <a:rPr lang="de-DE" dirty="0" err="1">
                <a:solidFill>
                  <a:srgbClr val="0070C0"/>
                </a:solidFill>
              </a:rPr>
              <a:t>first</a:t>
            </a:r>
            <a:r>
              <a:rPr lang="de-DE" dirty="0">
                <a:solidFill>
                  <a:srgbClr val="0070C0"/>
                </a:solidFill>
              </a:rPr>
              <a:t> online </a:t>
            </a:r>
            <a:r>
              <a:rPr lang="de-DE" dirty="0" err="1">
                <a:solidFill>
                  <a:srgbClr val="0070C0"/>
                </a:solidFill>
              </a:rPr>
              <a:t>meeting</a:t>
            </a:r>
            <a:r>
              <a:rPr lang="de-DE" dirty="0">
                <a:solidFill>
                  <a:srgbClr val="0070C0"/>
                </a:solidFill>
              </a:rPr>
              <a:t> was </a:t>
            </a:r>
            <a:r>
              <a:rPr lang="de-DE" dirty="0" err="1">
                <a:solidFill>
                  <a:srgbClr val="0070C0"/>
                </a:solidFill>
              </a:rPr>
              <a:t>very</a:t>
            </a:r>
            <a:r>
              <a:rPr lang="de-DE" dirty="0">
                <a:solidFill>
                  <a:srgbClr val="0070C0"/>
                </a:solidFill>
              </a:rPr>
              <a:t> </a:t>
            </a:r>
            <a:r>
              <a:rPr lang="de-DE" dirty="0" err="1">
                <a:solidFill>
                  <a:srgbClr val="0070C0"/>
                </a:solidFill>
              </a:rPr>
              <a:t>difficult</a:t>
            </a:r>
            <a:r>
              <a:rPr lang="de-DE" dirty="0">
                <a:solidFill>
                  <a:srgbClr val="0070C0"/>
                </a:solidFill>
              </a:rPr>
              <a:t>, but </a:t>
            </a:r>
            <a:r>
              <a:rPr lang="de-DE" dirty="0" err="1">
                <a:solidFill>
                  <a:srgbClr val="0070C0"/>
                </a:solidFill>
              </a:rPr>
              <a:t>it</a:t>
            </a:r>
            <a:r>
              <a:rPr lang="de-DE" dirty="0">
                <a:solidFill>
                  <a:srgbClr val="0070C0"/>
                </a:solidFill>
              </a:rPr>
              <a:t> </a:t>
            </a:r>
            <a:r>
              <a:rPr lang="de-DE" dirty="0" err="1">
                <a:solidFill>
                  <a:srgbClr val="0070C0"/>
                </a:solidFill>
              </a:rPr>
              <a:t>went</a:t>
            </a:r>
            <a:r>
              <a:rPr lang="de-DE" dirty="0">
                <a:solidFill>
                  <a:srgbClr val="0070C0"/>
                </a:solidFill>
              </a:rPr>
              <a:t> </a:t>
            </a:r>
            <a:r>
              <a:rPr lang="de-DE" dirty="0" err="1">
                <a:solidFill>
                  <a:srgbClr val="0070C0"/>
                </a:solidFill>
              </a:rPr>
              <a:t>better</a:t>
            </a:r>
            <a:r>
              <a:rPr lang="de-DE" dirty="0">
                <a:solidFill>
                  <a:srgbClr val="0070C0"/>
                </a:solidFill>
              </a:rPr>
              <a:t> </a:t>
            </a:r>
            <a:r>
              <a:rPr lang="de-DE" dirty="0" err="1">
                <a:solidFill>
                  <a:srgbClr val="0070C0"/>
                </a:solidFill>
              </a:rPr>
              <a:t>over</a:t>
            </a:r>
            <a:r>
              <a:rPr lang="de-DE" dirty="0">
                <a:solidFill>
                  <a:srgbClr val="0070C0"/>
                </a:solidFill>
              </a:rPr>
              <a:t> time.  </a:t>
            </a:r>
            <a:br>
              <a:rPr lang="de-DE" dirty="0">
                <a:solidFill>
                  <a:srgbClr val="0070C0"/>
                </a:solidFill>
              </a:rPr>
            </a:br>
            <a:r>
              <a:rPr lang="de-DE" dirty="0">
                <a:solidFill>
                  <a:srgbClr val="0070C0"/>
                </a:solidFill>
              </a:rPr>
              <a:t>- The </a:t>
            </a:r>
            <a:r>
              <a:rPr lang="de-DE" dirty="0" err="1">
                <a:solidFill>
                  <a:srgbClr val="0070C0"/>
                </a:solidFill>
              </a:rPr>
              <a:t>biggest</a:t>
            </a:r>
            <a:r>
              <a:rPr lang="de-DE" dirty="0">
                <a:solidFill>
                  <a:srgbClr val="0070C0"/>
                </a:solidFill>
              </a:rPr>
              <a:t> </a:t>
            </a:r>
            <a:r>
              <a:rPr lang="de-DE" dirty="0" err="1">
                <a:solidFill>
                  <a:srgbClr val="0070C0"/>
                </a:solidFill>
              </a:rPr>
              <a:t>difficulty</a:t>
            </a:r>
            <a:r>
              <a:rPr lang="de-DE" dirty="0">
                <a:solidFill>
                  <a:srgbClr val="0070C0"/>
                </a:solidFill>
              </a:rPr>
              <a:t> </a:t>
            </a:r>
            <a:r>
              <a:rPr lang="de-DE" dirty="0" err="1">
                <a:solidFill>
                  <a:srgbClr val="0070C0"/>
                </a:solidFill>
              </a:rPr>
              <a:t>seem</a:t>
            </a:r>
            <a:r>
              <a:rPr lang="de-DE" dirty="0">
                <a:solidFill>
                  <a:srgbClr val="0070C0"/>
                </a:solidFill>
              </a:rPr>
              <a:t> </a:t>
            </a:r>
            <a:r>
              <a:rPr lang="de-DE" dirty="0" err="1">
                <a:solidFill>
                  <a:srgbClr val="0070C0"/>
                </a:solidFill>
              </a:rPr>
              <a:t>to</a:t>
            </a:r>
            <a:r>
              <a:rPr lang="de-DE" dirty="0">
                <a:solidFill>
                  <a:srgbClr val="0070C0"/>
                </a:solidFill>
              </a:rPr>
              <a:t> </a:t>
            </a:r>
            <a:r>
              <a:rPr lang="de-DE" dirty="0" err="1">
                <a:solidFill>
                  <a:srgbClr val="0070C0"/>
                </a:solidFill>
              </a:rPr>
              <a:t>be</a:t>
            </a:r>
            <a:r>
              <a:rPr lang="de-DE" dirty="0">
                <a:solidFill>
                  <a:srgbClr val="0070C0"/>
                </a:solidFill>
              </a:rPr>
              <a:t> </a:t>
            </a:r>
            <a:r>
              <a:rPr lang="de-DE" dirty="0" err="1">
                <a:solidFill>
                  <a:srgbClr val="0070C0"/>
                </a:solidFill>
              </a:rPr>
              <a:t>the</a:t>
            </a:r>
            <a:r>
              <a:rPr lang="de-DE" dirty="0">
                <a:solidFill>
                  <a:srgbClr val="0070C0"/>
                </a:solidFill>
              </a:rPr>
              <a:t> </a:t>
            </a:r>
            <a:r>
              <a:rPr lang="de-DE" dirty="0" err="1">
                <a:solidFill>
                  <a:srgbClr val="0070C0"/>
                </a:solidFill>
              </a:rPr>
              <a:t>realization</a:t>
            </a:r>
            <a:r>
              <a:rPr lang="de-DE" dirty="0">
                <a:solidFill>
                  <a:srgbClr val="0070C0"/>
                </a:solidFill>
              </a:rPr>
              <a:t> </a:t>
            </a:r>
            <a:r>
              <a:rPr lang="de-DE" dirty="0" err="1">
                <a:solidFill>
                  <a:srgbClr val="0070C0"/>
                </a:solidFill>
              </a:rPr>
              <a:t>of</a:t>
            </a:r>
            <a:r>
              <a:rPr lang="de-DE" dirty="0">
                <a:solidFill>
                  <a:srgbClr val="0070C0"/>
                </a:solidFill>
              </a:rPr>
              <a:t> </a:t>
            </a:r>
            <a:r>
              <a:rPr lang="de-DE" dirty="0" err="1">
                <a:solidFill>
                  <a:srgbClr val="0070C0"/>
                </a:solidFill>
              </a:rPr>
              <a:t>peer</a:t>
            </a:r>
            <a:r>
              <a:rPr lang="de-DE" dirty="0">
                <a:solidFill>
                  <a:srgbClr val="0070C0"/>
                </a:solidFill>
              </a:rPr>
              <a:t> </a:t>
            </a:r>
            <a:r>
              <a:rPr lang="de-DE" dirty="0" err="1">
                <a:solidFill>
                  <a:srgbClr val="0070C0"/>
                </a:solidFill>
              </a:rPr>
              <a:t>reviews</a:t>
            </a:r>
            <a:r>
              <a:rPr lang="de-DE" dirty="0">
                <a:solidFill>
                  <a:srgbClr val="0070C0"/>
                </a:solidFill>
              </a:rPr>
              <a:t> </a:t>
            </a:r>
            <a:r>
              <a:rPr lang="de-DE" dirty="0" err="1">
                <a:solidFill>
                  <a:srgbClr val="0070C0"/>
                </a:solidFill>
              </a:rPr>
              <a:t>only</a:t>
            </a:r>
            <a:br>
              <a:rPr lang="de-DE" dirty="0">
                <a:solidFill>
                  <a:srgbClr val="0070C0"/>
                </a:solidFill>
              </a:rPr>
            </a:br>
            <a:r>
              <a:rPr lang="de-DE" dirty="0">
                <a:solidFill>
                  <a:srgbClr val="0070C0"/>
                </a:solidFill>
              </a:rPr>
              <a:t>   online. </a:t>
            </a:r>
            <a:r>
              <a:rPr lang="de-DE" dirty="0" err="1">
                <a:solidFill>
                  <a:srgbClr val="0070C0"/>
                </a:solidFill>
              </a:rPr>
              <a:t>It‘s</a:t>
            </a:r>
            <a:r>
              <a:rPr lang="de-DE" dirty="0">
                <a:solidFill>
                  <a:srgbClr val="0070C0"/>
                </a:solidFill>
              </a:rPr>
              <a:t> just not </a:t>
            </a:r>
            <a:r>
              <a:rPr lang="de-DE" dirty="0" err="1">
                <a:solidFill>
                  <a:srgbClr val="0070C0"/>
                </a:solidFill>
              </a:rPr>
              <a:t>the</a:t>
            </a:r>
            <a:r>
              <a:rPr lang="de-DE" dirty="0">
                <a:solidFill>
                  <a:srgbClr val="0070C0"/>
                </a:solidFill>
              </a:rPr>
              <a:t> same.</a:t>
            </a:r>
            <a:br>
              <a:rPr lang="de-DE" dirty="0">
                <a:solidFill>
                  <a:srgbClr val="0070C0"/>
                </a:solidFill>
              </a:rPr>
            </a:br>
            <a:r>
              <a:rPr lang="de-DE" dirty="0">
                <a:solidFill>
                  <a:srgbClr val="0070C0"/>
                </a:solidFill>
              </a:rPr>
              <a:t>- </a:t>
            </a:r>
            <a:r>
              <a:rPr lang="de-DE" dirty="0" err="1">
                <a:solidFill>
                  <a:srgbClr val="0070C0"/>
                </a:solidFill>
              </a:rPr>
              <a:t>Changes</a:t>
            </a:r>
            <a:r>
              <a:rPr lang="de-DE" dirty="0">
                <a:solidFill>
                  <a:srgbClr val="0070C0"/>
                </a:solidFill>
              </a:rPr>
              <a:t>: </a:t>
            </a:r>
            <a:r>
              <a:rPr lang="de-DE" dirty="0" err="1">
                <a:solidFill>
                  <a:srgbClr val="0070C0"/>
                </a:solidFill>
              </a:rPr>
              <a:t>We</a:t>
            </a:r>
            <a:r>
              <a:rPr lang="de-DE" dirty="0">
                <a:solidFill>
                  <a:srgbClr val="0070C0"/>
                </a:solidFill>
              </a:rPr>
              <a:t> </a:t>
            </a:r>
            <a:r>
              <a:rPr lang="de-DE" dirty="0" err="1">
                <a:solidFill>
                  <a:srgbClr val="0070C0"/>
                </a:solidFill>
              </a:rPr>
              <a:t>didn‘t</a:t>
            </a:r>
            <a:r>
              <a:rPr lang="de-DE" dirty="0">
                <a:solidFill>
                  <a:srgbClr val="0070C0"/>
                </a:solidFill>
              </a:rPr>
              <a:t> </a:t>
            </a:r>
            <a:r>
              <a:rPr lang="de-DE" dirty="0" err="1">
                <a:solidFill>
                  <a:srgbClr val="0070C0"/>
                </a:solidFill>
              </a:rPr>
              <a:t>give</a:t>
            </a:r>
            <a:r>
              <a:rPr lang="de-DE" dirty="0">
                <a:solidFill>
                  <a:srgbClr val="0070C0"/>
                </a:solidFill>
              </a:rPr>
              <a:t> </a:t>
            </a:r>
            <a:r>
              <a:rPr lang="de-DE" dirty="0" err="1">
                <a:solidFill>
                  <a:srgbClr val="0070C0"/>
                </a:solidFill>
              </a:rPr>
              <a:t>up</a:t>
            </a:r>
            <a:r>
              <a:rPr lang="de-DE" dirty="0">
                <a:solidFill>
                  <a:srgbClr val="0070C0"/>
                </a:solidFill>
              </a:rPr>
              <a:t> </a:t>
            </a:r>
            <a:r>
              <a:rPr lang="de-DE" dirty="0" err="1">
                <a:solidFill>
                  <a:srgbClr val="0070C0"/>
                </a:solidFill>
              </a:rPr>
              <a:t>the</a:t>
            </a:r>
            <a:r>
              <a:rPr lang="de-DE" dirty="0">
                <a:solidFill>
                  <a:srgbClr val="0070C0"/>
                </a:solidFill>
              </a:rPr>
              <a:t> </a:t>
            </a:r>
            <a:r>
              <a:rPr lang="de-DE" dirty="0" err="1">
                <a:solidFill>
                  <a:srgbClr val="0070C0"/>
                </a:solidFill>
              </a:rPr>
              <a:t>hope</a:t>
            </a:r>
            <a:r>
              <a:rPr lang="de-DE" dirty="0">
                <a:solidFill>
                  <a:srgbClr val="0070C0"/>
                </a:solidFill>
              </a:rPr>
              <a:t> </a:t>
            </a:r>
            <a:r>
              <a:rPr lang="de-DE" dirty="0" err="1">
                <a:solidFill>
                  <a:srgbClr val="0070C0"/>
                </a:solidFill>
              </a:rPr>
              <a:t>to</a:t>
            </a:r>
            <a:r>
              <a:rPr lang="de-DE" dirty="0">
                <a:solidFill>
                  <a:srgbClr val="0070C0"/>
                </a:solidFill>
              </a:rPr>
              <a:t> </a:t>
            </a:r>
            <a:r>
              <a:rPr lang="de-DE" dirty="0" err="1">
                <a:solidFill>
                  <a:srgbClr val="0070C0"/>
                </a:solidFill>
              </a:rPr>
              <a:t>have</a:t>
            </a:r>
            <a:r>
              <a:rPr lang="de-DE" dirty="0">
                <a:solidFill>
                  <a:srgbClr val="0070C0"/>
                </a:solidFill>
              </a:rPr>
              <a:t> </a:t>
            </a:r>
            <a:r>
              <a:rPr lang="de-DE" dirty="0" err="1">
                <a:solidFill>
                  <a:srgbClr val="0070C0"/>
                </a:solidFill>
              </a:rPr>
              <a:t>physical</a:t>
            </a:r>
            <a:r>
              <a:rPr lang="de-DE" dirty="0">
                <a:solidFill>
                  <a:srgbClr val="0070C0"/>
                </a:solidFill>
              </a:rPr>
              <a:t> </a:t>
            </a:r>
            <a:r>
              <a:rPr lang="de-DE" dirty="0" err="1">
                <a:solidFill>
                  <a:srgbClr val="0070C0"/>
                </a:solidFill>
              </a:rPr>
              <a:t>meetings</a:t>
            </a:r>
            <a:r>
              <a:rPr lang="de-DE" dirty="0">
                <a:solidFill>
                  <a:srgbClr val="0070C0"/>
                </a:solidFill>
              </a:rPr>
              <a:t>, but</a:t>
            </a:r>
            <a:br>
              <a:rPr lang="de-DE" dirty="0">
                <a:solidFill>
                  <a:srgbClr val="0070C0"/>
                </a:solidFill>
              </a:rPr>
            </a:br>
            <a:r>
              <a:rPr lang="de-DE" dirty="0">
                <a:solidFill>
                  <a:srgbClr val="0070C0"/>
                </a:solidFill>
              </a:rPr>
              <a:t>   </a:t>
            </a:r>
            <a:r>
              <a:rPr lang="de-DE" dirty="0" err="1">
                <a:solidFill>
                  <a:srgbClr val="0070C0"/>
                </a:solidFill>
              </a:rPr>
              <a:t>we</a:t>
            </a:r>
            <a:r>
              <a:rPr lang="de-DE" dirty="0">
                <a:solidFill>
                  <a:srgbClr val="0070C0"/>
                </a:solidFill>
              </a:rPr>
              <a:t> </a:t>
            </a:r>
            <a:r>
              <a:rPr lang="de-DE" dirty="0" err="1">
                <a:solidFill>
                  <a:srgbClr val="0070C0"/>
                </a:solidFill>
              </a:rPr>
              <a:t>need</a:t>
            </a:r>
            <a:r>
              <a:rPr lang="de-DE" dirty="0">
                <a:solidFill>
                  <a:srgbClr val="0070C0"/>
                </a:solidFill>
              </a:rPr>
              <a:t> </a:t>
            </a:r>
            <a:r>
              <a:rPr lang="de-DE" dirty="0" err="1">
                <a:solidFill>
                  <a:srgbClr val="0070C0"/>
                </a:solidFill>
              </a:rPr>
              <a:t>to</a:t>
            </a:r>
            <a:r>
              <a:rPr lang="de-DE" dirty="0">
                <a:solidFill>
                  <a:srgbClr val="0070C0"/>
                </a:solidFill>
              </a:rPr>
              <a:t> </a:t>
            </a:r>
            <a:r>
              <a:rPr lang="de-DE" dirty="0" err="1">
                <a:solidFill>
                  <a:srgbClr val="0070C0"/>
                </a:solidFill>
              </a:rPr>
              <a:t>be</a:t>
            </a:r>
            <a:r>
              <a:rPr lang="de-DE" dirty="0">
                <a:solidFill>
                  <a:srgbClr val="0070C0"/>
                </a:solidFill>
              </a:rPr>
              <a:t> </a:t>
            </a:r>
            <a:r>
              <a:rPr lang="de-DE" dirty="0" err="1">
                <a:solidFill>
                  <a:srgbClr val="0070C0"/>
                </a:solidFill>
              </a:rPr>
              <a:t>prepared</a:t>
            </a:r>
            <a:r>
              <a:rPr lang="de-DE" dirty="0">
                <a:solidFill>
                  <a:srgbClr val="0070C0"/>
                </a:solidFill>
              </a:rPr>
              <a:t> </a:t>
            </a:r>
            <a:r>
              <a:rPr lang="de-DE" dirty="0" err="1">
                <a:solidFill>
                  <a:srgbClr val="0070C0"/>
                </a:solidFill>
              </a:rPr>
              <a:t>for</a:t>
            </a:r>
            <a:r>
              <a:rPr lang="de-DE" dirty="0">
                <a:solidFill>
                  <a:srgbClr val="0070C0"/>
                </a:solidFill>
              </a:rPr>
              <a:t> online-meetings </a:t>
            </a:r>
            <a:r>
              <a:rPr lang="de-DE" dirty="0" err="1">
                <a:solidFill>
                  <a:srgbClr val="0070C0"/>
                </a:solidFill>
              </a:rPr>
              <a:t>for</a:t>
            </a:r>
            <a:r>
              <a:rPr lang="de-DE" dirty="0">
                <a:solidFill>
                  <a:srgbClr val="0070C0"/>
                </a:solidFill>
              </a:rPr>
              <a:t> a </a:t>
            </a:r>
            <a:r>
              <a:rPr lang="de-DE" dirty="0" err="1">
                <a:solidFill>
                  <a:srgbClr val="0070C0"/>
                </a:solidFill>
              </a:rPr>
              <a:t>long</a:t>
            </a:r>
            <a:r>
              <a:rPr lang="de-DE" dirty="0">
                <a:solidFill>
                  <a:srgbClr val="0070C0"/>
                </a:solidFill>
              </a:rPr>
              <a:t> time. </a:t>
            </a:r>
          </a:p>
        </p:txBody>
      </p:sp>
    </p:spTree>
    <p:extLst>
      <p:ext uri="{BB962C8B-B14F-4D97-AF65-F5344CB8AC3E}">
        <p14:creationId xmlns:p14="http://schemas.microsoft.com/office/powerpoint/2010/main" val="102165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5288" y="6356350"/>
            <a:ext cx="1187152" cy="365125"/>
          </a:xfrm>
          <a:prstGeom prst="rect">
            <a:avLst/>
          </a:prstGeom>
        </p:spPr>
        <p:txBody>
          <a:bodyPr/>
          <a:lstStyle/>
          <a:p>
            <a:fld id="{112F3AA7-8D1D-4094-95D7-0F0AD16921C5}" type="slidenum">
              <a:rPr lang="fr-FR" smtClean="0"/>
              <a:t>5</a:t>
            </a:fld>
            <a:endParaRPr lang="fr-FR"/>
          </a:p>
        </p:txBody>
      </p:sp>
      <p:sp>
        <p:nvSpPr>
          <p:cNvPr id="7" name="CustomShape 2">
            <a:extLst>
              <a:ext uri="{FF2B5EF4-FFF2-40B4-BE49-F238E27FC236}">
                <a16:creationId xmlns:a16="http://schemas.microsoft.com/office/drawing/2014/main" id="{C2BB44F5-7331-4893-A962-9064A70C7CBA}"/>
              </a:ext>
            </a:extLst>
          </p:cNvPr>
          <p:cNvSpPr/>
          <p:nvPr/>
        </p:nvSpPr>
        <p:spPr>
          <a:xfrm>
            <a:off x="936127" y="1143000"/>
            <a:ext cx="7596313" cy="448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b="1" dirty="0"/>
              <a:t>3. How might the relationship between the OIML and the RLMOs be enhanced or augmented? </a:t>
            </a:r>
          </a:p>
          <a:p>
            <a:r>
              <a:rPr lang="en-US" dirty="0"/>
              <a:t>	a. What do RLMOs do that the OIML does not or cannot do? </a:t>
            </a:r>
            <a:br>
              <a:rPr lang="en-US" dirty="0"/>
            </a:br>
            <a:r>
              <a:rPr lang="en-US" dirty="0"/>
              <a:t>       </a:t>
            </a:r>
            <a:br>
              <a:rPr lang="en-US" dirty="0"/>
            </a:br>
            <a:endParaRPr lang="en-US" dirty="0"/>
          </a:p>
          <a:p>
            <a:pPr lvl="1"/>
            <a:r>
              <a:rPr lang="en-US" dirty="0"/>
              <a:t>	b. How can the OIML better help your region/economies? What are 			your most urgent regional/economies’ needs from the 			OIML (e.g., R 76 pilot, D 1, etc.)? </a:t>
            </a:r>
            <a:br>
              <a:rPr lang="en-US" dirty="0"/>
            </a:br>
            <a:endParaRPr lang="en-US" dirty="0"/>
          </a:p>
          <a:p>
            <a:pPr lvl="1"/>
            <a:endParaRPr lang="en-US" dirty="0"/>
          </a:p>
          <a:p>
            <a:r>
              <a:rPr lang="en-US" dirty="0"/>
              <a:t>	c. Does any duplication of activities exist within regional bodies, 			between regional bodies, and with the OIML? </a:t>
            </a:r>
            <a:br>
              <a:rPr lang="en-US" dirty="0"/>
            </a:br>
            <a:br>
              <a:rPr lang="en-US" dirty="0"/>
            </a:br>
            <a:endParaRPr lang="en-US" dirty="0"/>
          </a:p>
          <a:p>
            <a:r>
              <a:rPr lang="en-US" dirty="0">
                <a:solidFill>
                  <a:schemeClr val="bg1">
                    <a:lumMod val="65000"/>
                  </a:schemeClr>
                </a:solidFill>
              </a:rPr>
              <a:t>	</a:t>
            </a:r>
            <a:r>
              <a:rPr lang="en-US" dirty="0" err="1">
                <a:solidFill>
                  <a:schemeClr val="bg1">
                    <a:lumMod val="65000"/>
                  </a:schemeClr>
                </a:solidFill>
              </a:rPr>
              <a:t>d.</a:t>
            </a:r>
            <a:r>
              <a:rPr lang="en-US" dirty="0">
                <a:solidFill>
                  <a:schemeClr val="bg1">
                    <a:lumMod val="65000"/>
                  </a:schemeClr>
                </a:solidFill>
              </a:rPr>
              <a:t> In cases where RLMOs and RMOs are different organizations in the 		same region, how is coordination accomplished, both 			between themselves and with the BIML and the BIPM? </a:t>
            </a:r>
          </a:p>
          <a:p>
            <a:endParaRPr lang="en-US" dirty="0"/>
          </a:p>
          <a:p>
            <a:pPr>
              <a:lnSpc>
                <a:spcPct val="100000"/>
              </a:lnSpc>
              <a:spcBef>
                <a:spcPts val="320"/>
              </a:spcBef>
            </a:pPr>
            <a:endParaRPr lang="en-US" b="0" strike="noStrike" spc="-1" dirty="0">
              <a:uFill>
                <a:solidFill>
                  <a:srgbClr val="FFFFFF"/>
                </a:solidFill>
              </a:uFill>
              <a:latin typeface="Arial"/>
            </a:endParaRPr>
          </a:p>
        </p:txBody>
      </p:sp>
      <p:sp>
        <p:nvSpPr>
          <p:cNvPr id="8" name="Pfeil: nach rechts 7">
            <a:extLst>
              <a:ext uri="{FF2B5EF4-FFF2-40B4-BE49-F238E27FC236}">
                <a16:creationId xmlns:a16="http://schemas.microsoft.com/office/drawing/2014/main" id="{D87D14C0-422D-4952-B2A9-A42BFCD81C1F}"/>
              </a:ext>
            </a:extLst>
          </p:cNvPr>
          <p:cNvSpPr/>
          <p:nvPr/>
        </p:nvSpPr>
        <p:spPr>
          <a:xfrm>
            <a:off x="1981200" y="21336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B657820A-8619-4418-BDF0-68E2564A9704}"/>
              </a:ext>
            </a:extLst>
          </p:cNvPr>
          <p:cNvSpPr txBox="1"/>
          <p:nvPr/>
        </p:nvSpPr>
        <p:spPr>
          <a:xfrm>
            <a:off x="2382473" y="2063234"/>
            <a:ext cx="5080365" cy="369332"/>
          </a:xfrm>
          <a:prstGeom prst="rect">
            <a:avLst/>
          </a:prstGeom>
          <a:noFill/>
        </p:spPr>
        <p:txBody>
          <a:bodyPr wrap="none" rtlCol="0">
            <a:spAutoFit/>
          </a:bodyPr>
          <a:lstStyle/>
          <a:p>
            <a:r>
              <a:rPr lang="de-DE" dirty="0">
                <a:solidFill>
                  <a:srgbClr val="0070C0"/>
                </a:solidFill>
              </a:rPr>
              <a:t>Exchange on </a:t>
            </a:r>
            <a:r>
              <a:rPr lang="de-DE" dirty="0" err="1">
                <a:solidFill>
                  <a:srgbClr val="0070C0"/>
                </a:solidFill>
              </a:rPr>
              <a:t>legislation</a:t>
            </a:r>
            <a:r>
              <a:rPr lang="de-DE" dirty="0">
                <a:solidFill>
                  <a:srgbClr val="0070C0"/>
                </a:solidFill>
              </a:rPr>
              <a:t> </a:t>
            </a:r>
            <a:r>
              <a:rPr lang="de-DE" dirty="0" err="1">
                <a:solidFill>
                  <a:srgbClr val="0070C0"/>
                </a:solidFill>
              </a:rPr>
              <a:t>of</a:t>
            </a:r>
            <a:r>
              <a:rPr lang="de-DE" dirty="0">
                <a:solidFill>
                  <a:srgbClr val="0070C0"/>
                </a:solidFill>
              </a:rPr>
              <a:t> regional </a:t>
            </a:r>
            <a:r>
              <a:rPr lang="de-DE" dirty="0" err="1">
                <a:solidFill>
                  <a:srgbClr val="0070C0"/>
                </a:solidFill>
              </a:rPr>
              <a:t>groups</a:t>
            </a:r>
            <a:r>
              <a:rPr lang="de-DE" dirty="0">
                <a:solidFill>
                  <a:srgbClr val="0070C0"/>
                </a:solidFill>
              </a:rPr>
              <a:t> </a:t>
            </a:r>
            <a:r>
              <a:rPr lang="de-DE" dirty="0" err="1">
                <a:solidFill>
                  <a:srgbClr val="0070C0"/>
                </a:solidFill>
              </a:rPr>
              <a:t>of</a:t>
            </a:r>
            <a:r>
              <a:rPr lang="de-DE" dirty="0">
                <a:solidFill>
                  <a:srgbClr val="0070C0"/>
                </a:solidFill>
              </a:rPr>
              <a:t> </a:t>
            </a:r>
            <a:r>
              <a:rPr lang="de-DE" dirty="0" err="1">
                <a:solidFill>
                  <a:srgbClr val="0070C0"/>
                </a:solidFill>
              </a:rPr>
              <a:t>states</a:t>
            </a:r>
            <a:r>
              <a:rPr lang="de-DE" dirty="0">
                <a:solidFill>
                  <a:srgbClr val="0070C0"/>
                </a:solidFill>
              </a:rPr>
              <a:t>. </a:t>
            </a:r>
          </a:p>
        </p:txBody>
      </p:sp>
      <p:sp>
        <p:nvSpPr>
          <p:cNvPr id="6" name="Pfeil: nach rechts 5">
            <a:extLst>
              <a:ext uri="{FF2B5EF4-FFF2-40B4-BE49-F238E27FC236}">
                <a16:creationId xmlns:a16="http://schemas.microsoft.com/office/drawing/2014/main" id="{09F869D7-5FAD-48DD-A10E-56A71A715894}"/>
              </a:ext>
            </a:extLst>
          </p:cNvPr>
          <p:cNvSpPr/>
          <p:nvPr/>
        </p:nvSpPr>
        <p:spPr>
          <a:xfrm>
            <a:off x="1981200" y="3509007"/>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97DC72-48C6-461C-BB1A-ADEF90A08060}"/>
              </a:ext>
            </a:extLst>
          </p:cNvPr>
          <p:cNvSpPr txBox="1"/>
          <p:nvPr/>
        </p:nvSpPr>
        <p:spPr>
          <a:xfrm>
            <a:off x="2382473" y="3438641"/>
            <a:ext cx="5899948" cy="369332"/>
          </a:xfrm>
          <a:prstGeom prst="rect">
            <a:avLst/>
          </a:prstGeom>
          <a:noFill/>
        </p:spPr>
        <p:txBody>
          <a:bodyPr wrap="none" rtlCol="0">
            <a:spAutoFit/>
          </a:bodyPr>
          <a:lstStyle/>
          <a:p>
            <a:r>
              <a:rPr lang="de-DE" dirty="0" err="1">
                <a:solidFill>
                  <a:srgbClr val="0070C0"/>
                </a:solidFill>
              </a:rPr>
              <a:t>Digitalisation</a:t>
            </a:r>
            <a:r>
              <a:rPr lang="de-DE" dirty="0">
                <a:solidFill>
                  <a:srgbClr val="0070C0"/>
                </a:solidFill>
              </a:rPr>
              <a:t> </a:t>
            </a:r>
            <a:r>
              <a:rPr lang="de-DE" dirty="0" err="1">
                <a:solidFill>
                  <a:srgbClr val="0070C0"/>
                </a:solidFill>
              </a:rPr>
              <a:t>should</a:t>
            </a:r>
            <a:r>
              <a:rPr lang="de-DE" dirty="0">
                <a:solidFill>
                  <a:srgbClr val="0070C0"/>
                </a:solidFill>
              </a:rPr>
              <a:t> </a:t>
            </a:r>
            <a:r>
              <a:rPr lang="de-DE" dirty="0" err="1">
                <a:solidFill>
                  <a:srgbClr val="0070C0"/>
                </a:solidFill>
              </a:rPr>
              <a:t>be</a:t>
            </a:r>
            <a:r>
              <a:rPr lang="de-DE" dirty="0">
                <a:solidFill>
                  <a:srgbClr val="0070C0"/>
                </a:solidFill>
              </a:rPr>
              <a:t> „</a:t>
            </a:r>
            <a:r>
              <a:rPr lang="de-DE" dirty="0" err="1">
                <a:solidFill>
                  <a:srgbClr val="0070C0"/>
                </a:solidFill>
              </a:rPr>
              <a:t>harmonized</a:t>
            </a:r>
            <a:r>
              <a:rPr lang="de-DE" dirty="0">
                <a:solidFill>
                  <a:srgbClr val="0070C0"/>
                </a:solidFill>
              </a:rPr>
              <a:t>“ on international </a:t>
            </a:r>
            <a:r>
              <a:rPr lang="de-DE" dirty="0" err="1">
                <a:solidFill>
                  <a:srgbClr val="0070C0"/>
                </a:solidFill>
              </a:rPr>
              <a:t>level</a:t>
            </a:r>
            <a:r>
              <a:rPr lang="de-DE" dirty="0">
                <a:solidFill>
                  <a:srgbClr val="0070C0"/>
                </a:solidFill>
              </a:rPr>
              <a:t>. </a:t>
            </a:r>
          </a:p>
        </p:txBody>
      </p:sp>
      <p:sp>
        <p:nvSpPr>
          <p:cNvPr id="10" name="Pfeil: nach rechts 9">
            <a:extLst>
              <a:ext uri="{FF2B5EF4-FFF2-40B4-BE49-F238E27FC236}">
                <a16:creationId xmlns:a16="http://schemas.microsoft.com/office/drawing/2014/main" id="{FC519C48-6053-4128-88CA-2C6884FAEBEF}"/>
              </a:ext>
            </a:extLst>
          </p:cNvPr>
          <p:cNvSpPr/>
          <p:nvPr/>
        </p:nvSpPr>
        <p:spPr>
          <a:xfrm>
            <a:off x="1981200" y="4566283"/>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C3B34DD0-2039-4292-A236-C7C835F9D436}"/>
              </a:ext>
            </a:extLst>
          </p:cNvPr>
          <p:cNvSpPr txBox="1"/>
          <p:nvPr/>
        </p:nvSpPr>
        <p:spPr>
          <a:xfrm>
            <a:off x="2382473" y="4495917"/>
            <a:ext cx="1596976" cy="369332"/>
          </a:xfrm>
          <a:prstGeom prst="rect">
            <a:avLst/>
          </a:prstGeom>
          <a:noFill/>
        </p:spPr>
        <p:txBody>
          <a:bodyPr wrap="none" rtlCol="0">
            <a:spAutoFit/>
          </a:bodyPr>
          <a:lstStyle/>
          <a:p>
            <a:r>
              <a:rPr lang="de-DE" dirty="0" err="1">
                <a:solidFill>
                  <a:srgbClr val="0070C0"/>
                </a:solidFill>
              </a:rPr>
              <a:t>No</a:t>
            </a:r>
            <a:r>
              <a:rPr lang="de-DE" dirty="0">
                <a:solidFill>
                  <a:srgbClr val="0070C0"/>
                </a:solidFill>
              </a:rPr>
              <a:t>, not </a:t>
            </a:r>
            <a:r>
              <a:rPr lang="de-DE" dirty="0" err="1">
                <a:solidFill>
                  <a:srgbClr val="0070C0"/>
                </a:solidFill>
              </a:rPr>
              <a:t>really</a:t>
            </a:r>
            <a:r>
              <a:rPr lang="de-DE" dirty="0">
                <a:solidFill>
                  <a:srgbClr val="0070C0"/>
                </a:solidFill>
              </a:rPr>
              <a:t>.  </a:t>
            </a:r>
          </a:p>
        </p:txBody>
      </p:sp>
    </p:spTree>
    <p:extLst>
      <p:ext uri="{BB962C8B-B14F-4D97-AF65-F5344CB8AC3E}">
        <p14:creationId xmlns:p14="http://schemas.microsoft.com/office/powerpoint/2010/main" val="406520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5288" y="6356350"/>
            <a:ext cx="1187152" cy="365125"/>
          </a:xfrm>
          <a:prstGeom prst="rect">
            <a:avLst/>
          </a:prstGeom>
        </p:spPr>
        <p:txBody>
          <a:bodyPr/>
          <a:lstStyle/>
          <a:p>
            <a:fld id="{112F3AA7-8D1D-4094-95D7-0F0AD16921C5}" type="slidenum">
              <a:rPr lang="fr-FR" smtClean="0"/>
              <a:t>6</a:t>
            </a:fld>
            <a:endParaRPr lang="fr-FR"/>
          </a:p>
        </p:txBody>
      </p:sp>
      <p:sp>
        <p:nvSpPr>
          <p:cNvPr id="3" name="CustomShape 2">
            <a:extLst>
              <a:ext uri="{FF2B5EF4-FFF2-40B4-BE49-F238E27FC236}">
                <a16:creationId xmlns:a16="http://schemas.microsoft.com/office/drawing/2014/main" id="{A223AD70-B62A-4FF3-8155-2899995F76B5}"/>
              </a:ext>
            </a:extLst>
          </p:cNvPr>
          <p:cNvSpPr/>
          <p:nvPr/>
        </p:nvSpPr>
        <p:spPr>
          <a:xfrm>
            <a:off x="936127" y="1447800"/>
            <a:ext cx="7596313" cy="5394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r>
              <a:rPr lang="en-US" b="1" dirty="0"/>
              <a:t>4. How might the scope of the RLMO Round Table be expanded to enhance collaboration and sharing of ideas beyond just reporting by the RLMO representatives at the annual RT meetings?</a:t>
            </a:r>
            <a:r>
              <a:rPr lang="en-US" dirty="0"/>
              <a:t> </a:t>
            </a:r>
            <a:br>
              <a:rPr lang="en-US" dirty="0"/>
            </a:br>
            <a:br>
              <a:rPr lang="en-US" dirty="0"/>
            </a:br>
            <a:endParaRPr lang="en-US" dirty="0"/>
          </a:p>
          <a:p>
            <a:endParaRPr lang="en-US" dirty="0"/>
          </a:p>
          <a:p>
            <a:endParaRPr lang="en-US" b="1" dirty="0"/>
          </a:p>
          <a:p>
            <a:r>
              <a:rPr lang="en-US" b="1" dirty="0"/>
              <a:t>How might the RLMO Round Table be restructured to better serve your needs?</a:t>
            </a:r>
          </a:p>
          <a:p>
            <a:pPr marL="342900" indent="-342900">
              <a:buAutoNum type="alphaLcPeriod"/>
            </a:pPr>
            <a:r>
              <a:rPr lang="en-US" dirty="0"/>
              <a:t>Share training materials, including e-learning modules, among RLMOs?</a:t>
            </a:r>
            <a:br>
              <a:rPr lang="en-US" dirty="0"/>
            </a:br>
            <a:endParaRPr lang="en-US" dirty="0"/>
          </a:p>
          <a:p>
            <a:pPr marL="342900" indent="-342900">
              <a:buAutoNum type="alphaLcPeriod"/>
            </a:pPr>
            <a:endParaRPr lang="en-US" dirty="0"/>
          </a:p>
          <a:p>
            <a:pPr marL="342900" indent="-342900">
              <a:buAutoNum type="alphaLcPeriod"/>
            </a:pPr>
            <a:endParaRPr lang="en-US" dirty="0"/>
          </a:p>
          <a:p>
            <a:r>
              <a:rPr lang="en-US" dirty="0"/>
              <a:t>b.     Send representatives to each other’s RLMO meetings?</a:t>
            </a:r>
          </a:p>
          <a:p>
            <a:endParaRPr lang="en-US" dirty="0"/>
          </a:p>
          <a:p>
            <a:endParaRPr lang="en-US" dirty="0"/>
          </a:p>
          <a:p>
            <a:pPr>
              <a:lnSpc>
                <a:spcPct val="100000"/>
              </a:lnSpc>
              <a:spcBef>
                <a:spcPts val="320"/>
              </a:spcBef>
            </a:pPr>
            <a:endParaRPr lang="en-US" b="0" strike="noStrike" spc="-1" dirty="0">
              <a:uFill>
                <a:solidFill>
                  <a:srgbClr val="FFFFFF"/>
                </a:solidFill>
              </a:uFill>
              <a:latin typeface="Arial"/>
            </a:endParaRPr>
          </a:p>
        </p:txBody>
      </p:sp>
      <p:sp>
        <p:nvSpPr>
          <p:cNvPr id="5" name="Pfeil: nach rechts 4">
            <a:extLst>
              <a:ext uri="{FF2B5EF4-FFF2-40B4-BE49-F238E27FC236}">
                <a16:creationId xmlns:a16="http://schemas.microsoft.com/office/drawing/2014/main" id="{5EB4B23E-80EE-405F-8B8C-7A13B986ECF4}"/>
              </a:ext>
            </a:extLst>
          </p:cNvPr>
          <p:cNvSpPr/>
          <p:nvPr/>
        </p:nvSpPr>
        <p:spPr>
          <a:xfrm>
            <a:off x="1049751" y="2432566"/>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63E148B2-9E15-44B8-AC08-7A0CE7C3F87B}"/>
              </a:ext>
            </a:extLst>
          </p:cNvPr>
          <p:cNvSpPr txBox="1"/>
          <p:nvPr/>
        </p:nvSpPr>
        <p:spPr>
          <a:xfrm>
            <a:off x="1451024" y="2362200"/>
            <a:ext cx="6764352" cy="646331"/>
          </a:xfrm>
          <a:prstGeom prst="rect">
            <a:avLst/>
          </a:prstGeom>
          <a:noFill/>
        </p:spPr>
        <p:txBody>
          <a:bodyPr wrap="none" rtlCol="0">
            <a:spAutoFit/>
          </a:bodyPr>
          <a:lstStyle/>
          <a:p>
            <a:r>
              <a:rPr lang="de-DE" dirty="0" err="1">
                <a:solidFill>
                  <a:srgbClr val="0070C0"/>
                </a:solidFill>
              </a:rPr>
              <a:t>What</a:t>
            </a:r>
            <a:r>
              <a:rPr lang="de-DE" dirty="0">
                <a:solidFill>
                  <a:srgbClr val="0070C0"/>
                </a:solidFill>
              </a:rPr>
              <a:t> do </a:t>
            </a:r>
            <a:r>
              <a:rPr lang="de-DE" dirty="0" err="1">
                <a:solidFill>
                  <a:srgbClr val="0070C0"/>
                </a:solidFill>
              </a:rPr>
              <a:t>we</a:t>
            </a:r>
            <a:r>
              <a:rPr lang="de-DE" dirty="0">
                <a:solidFill>
                  <a:srgbClr val="0070C0"/>
                </a:solidFill>
              </a:rPr>
              <a:t> </a:t>
            </a:r>
            <a:r>
              <a:rPr lang="de-DE" dirty="0" err="1">
                <a:solidFill>
                  <a:srgbClr val="0070C0"/>
                </a:solidFill>
              </a:rPr>
              <a:t>have</a:t>
            </a:r>
            <a:r>
              <a:rPr lang="de-DE" dirty="0">
                <a:solidFill>
                  <a:srgbClr val="0070C0"/>
                </a:solidFill>
              </a:rPr>
              <a:t> in </a:t>
            </a:r>
            <a:r>
              <a:rPr lang="de-DE" dirty="0" err="1">
                <a:solidFill>
                  <a:srgbClr val="0070C0"/>
                </a:solidFill>
              </a:rPr>
              <a:t>common</a:t>
            </a:r>
            <a:r>
              <a:rPr lang="de-DE" dirty="0">
                <a:solidFill>
                  <a:srgbClr val="0070C0"/>
                </a:solidFill>
              </a:rPr>
              <a:t>? </a:t>
            </a:r>
            <a:r>
              <a:rPr lang="de-DE" dirty="0" err="1">
                <a:solidFill>
                  <a:srgbClr val="0070C0"/>
                </a:solidFill>
              </a:rPr>
              <a:t>We</a:t>
            </a:r>
            <a:r>
              <a:rPr lang="de-DE" dirty="0">
                <a:solidFill>
                  <a:srgbClr val="0070C0"/>
                </a:solidFill>
              </a:rPr>
              <a:t> </a:t>
            </a:r>
            <a:r>
              <a:rPr lang="de-DE" dirty="0" err="1">
                <a:solidFill>
                  <a:srgbClr val="0070C0"/>
                </a:solidFill>
              </a:rPr>
              <a:t>need</a:t>
            </a:r>
            <a:r>
              <a:rPr lang="de-DE" dirty="0">
                <a:solidFill>
                  <a:srgbClr val="0070C0"/>
                </a:solidFill>
              </a:rPr>
              <a:t> </a:t>
            </a:r>
            <a:r>
              <a:rPr lang="de-DE" dirty="0" err="1">
                <a:solidFill>
                  <a:srgbClr val="0070C0"/>
                </a:solidFill>
              </a:rPr>
              <a:t>to</a:t>
            </a:r>
            <a:r>
              <a:rPr lang="de-DE" dirty="0">
                <a:solidFill>
                  <a:srgbClr val="0070C0"/>
                </a:solidFill>
              </a:rPr>
              <a:t> </a:t>
            </a:r>
            <a:r>
              <a:rPr lang="de-DE" dirty="0" err="1">
                <a:solidFill>
                  <a:srgbClr val="0070C0"/>
                </a:solidFill>
              </a:rPr>
              <a:t>adapt</a:t>
            </a:r>
            <a:r>
              <a:rPr lang="de-DE" dirty="0">
                <a:solidFill>
                  <a:srgbClr val="0070C0"/>
                </a:solidFill>
              </a:rPr>
              <a:t> </a:t>
            </a:r>
            <a:r>
              <a:rPr lang="de-DE" dirty="0" err="1">
                <a:solidFill>
                  <a:srgbClr val="0070C0"/>
                </a:solidFill>
              </a:rPr>
              <a:t>to</a:t>
            </a:r>
            <a:r>
              <a:rPr lang="de-DE" dirty="0">
                <a:solidFill>
                  <a:srgbClr val="0070C0"/>
                </a:solidFill>
              </a:rPr>
              <a:t> </a:t>
            </a:r>
            <a:r>
              <a:rPr lang="de-DE" dirty="0" err="1">
                <a:solidFill>
                  <a:srgbClr val="0070C0"/>
                </a:solidFill>
              </a:rPr>
              <a:t>future</a:t>
            </a:r>
            <a:r>
              <a:rPr lang="de-DE" dirty="0">
                <a:solidFill>
                  <a:srgbClr val="0070C0"/>
                </a:solidFill>
              </a:rPr>
              <a:t> </a:t>
            </a:r>
            <a:r>
              <a:rPr lang="de-DE" dirty="0" err="1">
                <a:solidFill>
                  <a:srgbClr val="0070C0"/>
                </a:solidFill>
              </a:rPr>
              <a:t>challenges</a:t>
            </a:r>
            <a:r>
              <a:rPr lang="de-DE" dirty="0">
                <a:solidFill>
                  <a:srgbClr val="0070C0"/>
                </a:solidFill>
              </a:rPr>
              <a:t>:</a:t>
            </a:r>
            <a:br>
              <a:rPr lang="de-DE" dirty="0">
                <a:solidFill>
                  <a:srgbClr val="0070C0"/>
                </a:solidFill>
              </a:rPr>
            </a:br>
            <a:r>
              <a:rPr lang="de-DE" dirty="0" err="1">
                <a:solidFill>
                  <a:srgbClr val="0070C0"/>
                </a:solidFill>
              </a:rPr>
              <a:t>Digitalization</a:t>
            </a:r>
            <a:r>
              <a:rPr lang="de-DE" dirty="0">
                <a:solidFill>
                  <a:srgbClr val="0070C0"/>
                </a:solidFill>
              </a:rPr>
              <a:t>, </a:t>
            </a:r>
            <a:r>
              <a:rPr lang="de-DE" dirty="0" err="1">
                <a:solidFill>
                  <a:srgbClr val="0070C0"/>
                </a:solidFill>
              </a:rPr>
              <a:t>renewable</a:t>
            </a:r>
            <a:r>
              <a:rPr lang="de-DE" dirty="0">
                <a:solidFill>
                  <a:srgbClr val="0070C0"/>
                </a:solidFill>
              </a:rPr>
              <a:t> </a:t>
            </a:r>
            <a:r>
              <a:rPr lang="de-DE" dirty="0" err="1">
                <a:solidFill>
                  <a:srgbClr val="0070C0"/>
                </a:solidFill>
              </a:rPr>
              <a:t>energies</a:t>
            </a:r>
            <a:r>
              <a:rPr lang="de-DE" dirty="0">
                <a:solidFill>
                  <a:srgbClr val="0070C0"/>
                </a:solidFill>
              </a:rPr>
              <a:t>, </a:t>
            </a:r>
            <a:r>
              <a:rPr lang="de-DE" dirty="0" err="1">
                <a:solidFill>
                  <a:srgbClr val="0070C0"/>
                </a:solidFill>
              </a:rPr>
              <a:t>diagnosis</a:t>
            </a:r>
            <a:r>
              <a:rPr lang="de-DE" dirty="0">
                <a:solidFill>
                  <a:srgbClr val="0070C0"/>
                </a:solidFill>
              </a:rPr>
              <a:t> </a:t>
            </a:r>
            <a:r>
              <a:rPr lang="de-DE" dirty="0" err="1">
                <a:solidFill>
                  <a:srgbClr val="0070C0"/>
                </a:solidFill>
              </a:rPr>
              <a:t>from</a:t>
            </a:r>
            <a:r>
              <a:rPr lang="de-DE" dirty="0">
                <a:solidFill>
                  <a:srgbClr val="0070C0"/>
                </a:solidFill>
              </a:rPr>
              <a:t> </a:t>
            </a:r>
            <a:r>
              <a:rPr lang="de-DE" dirty="0" err="1">
                <a:solidFill>
                  <a:srgbClr val="0070C0"/>
                </a:solidFill>
              </a:rPr>
              <a:t>the</a:t>
            </a:r>
            <a:r>
              <a:rPr lang="de-DE" dirty="0">
                <a:solidFill>
                  <a:srgbClr val="0070C0"/>
                </a:solidFill>
              </a:rPr>
              <a:t> </a:t>
            </a:r>
            <a:r>
              <a:rPr lang="de-DE" dirty="0" err="1">
                <a:solidFill>
                  <a:srgbClr val="0070C0"/>
                </a:solidFill>
              </a:rPr>
              <a:t>distance</a:t>
            </a:r>
            <a:r>
              <a:rPr lang="de-DE" dirty="0">
                <a:solidFill>
                  <a:srgbClr val="0070C0"/>
                </a:solidFill>
              </a:rPr>
              <a:t> …</a:t>
            </a:r>
          </a:p>
        </p:txBody>
      </p:sp>
      <p:sp>
        <p:nvSpPr>
          <p:cNvPr id="7" name="Pfeil: nach rechts 6">
            <a:extLst>
              <a:ext uri="{FF2B5EF4-FFF2-40B4-BE49-F238E27FC236}">
                <a16:creationId xmlns:a16="http://schemas.microsoft.com/office/drawing/2014/main" id="{4684D576-883A-45F8-AF0F-E9703DE92BFB}"/>
              </a:ext>
            </a:extLst>
          </p:cNvPr>
          <p:cNvSpPr/>
          <p:nvPr/>
        </p:nvSpPr>
        <p:spPr>
          <a:xfrm>
            <a:off x="1049751" y="437388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749BC6DE-42F6-4515-9EB7-9BA248A1DF77}"/>
              </a:ext>
            </a:extLst>
          </p:cNvPr>
          <p:cNvSpPr txBox="1"/>
          <p:nvPr/>
        </p:nvSpPr>
        <p:spPr>
          <a:xfrm>
            <a:off x="1451024" y="4303514"/>
            <a:ext cx="5979714" cy="369332"/>
          </a:xfrm>
          <a:prstGeom prst="rect">
            <a:avLst/>
          </a:prstGeom>
          <a:noFill/>
        </p:spPr>
        <p:txBody>
          <a:bodyPr wrap="none" rtlCol="0">
            <a:spAutoFit/>
          </a:bodyPr>
          <a:lstStyle/>
          <a:p>
            <a:r>
              <a:rPr lang="de-DE" dirty="0" err="1">
                <a:solidFill>
                  <a:srgbClr val="0070C0"/>
                </a:solidFill>
              </a:rPr>
              <a:t>Of</a:t>
            </a:r>
            <a:r>
              <a:rPr lang="de-DE" dirty="0">
                <a:solidFill>
                  <a:srgbClr val="0070C0"/>
                </a:solidFill>
              </a:rPr>
              <a:t> </a:t>
            </a:r>
            <a:r>
              <a:rPr lang="de-DE" dirty="0" err="1">
                <a:solidFill>
                  <a:srgbClr val="0070C0"/>
                </a:solidFill>
              </a:rPr>
              <a:t>course</a:t>
            </a:r>
            <a:r>
              <a:rPr lang="de-DE" dirty="0">
                <a:solidFill>
                  <a:srgbClr val="0070C0"/>
                </a:solidFill>
              </a:rPr>
              <a:t>, </a:t>
            </a:r>
            <a:r>
              <a:rPr lang="de-DE" dirty="0" err="1">
                <a:solidFill>
                  <a:srgbClr val="0070C0"/>
                </a:solidFill>
              </a:rPr>
              <a:t>that‘s</a:t>
            </a:r>
            <a:r>
              <a:rPr lang="de-DE" dirty="0">
                <a:solidFill>
                  <a:srgbClr val="0070C0"/>
                </a:solidFill>
              </a:rPr>
              <a:t> </a:t>
            </a:r>
            <a:r>
              <a:rPr lang="de-DE" dirty="0" err="1">
                <a:solidFill>
                  <a:srgbClr val="0070C0"/>
                </a:solidFill>
              </a:rPr>
              <a:t>why</a:t>
            </a:r>
            <a:r>
              <a:rPr lang="de-DE" dirty="0">
                <a:solidFill>
                  <a:srgbClr val="0070C0"/>
                </a:solidFill>
              </a:rPr>
              <a:t> </a:t>
            </a:r>
            <a:r>
              <a:rPr lang="de-DE" dirty="0" err="1">
                <a:solidFill>
                  <a:srgbClr val="0070C0"/>
                </a:solidFill>
              </a:rPr>
              <a:t>we</a:t>
            </a:r>
            <a:r>
              <a:rPr lang="de-DE" dirty="0">
                <a:solidFill>
                  <a:srgbClr val="0070C0"/>
                </a:solidFill>
              </a:rPr>
              <a:t> </a:t>
            </a:r>
            <a:r>
              <a:rPr lang="de-DE" dirty="0" err="1">
                <a:solidFill>
                  <a:srgbClr val="0070C0"/>
                </a:solidFill>
              </a:rPr>
              <a:t>need</a:t>
            </a:r>
            <a:r>
              <a:rPr lang="de-DE" dirty="0">
                <a:solidFill>
                  <a:srgbClr val="0070C0"/>
                </a:solidFill>
              </a:rPr>
              <a:t> </a:t>
            </a:r>
            <a:r>
              <a:rPr lang="de-DE" dirty="0" err="1">
                <a:solidFill>
                  <a:srgbClr val="0070C0"/>
                </a:solidFill>
              </a:rPr>
              <a:t>the</a:t>
            </a:r>
            <a:r>
              <a:rPr lang="de-DE" dirty="0">
                <a:solidFill>
                  <a:srgbClr val="0070C0"/>
                </a:solidFill>
              </a:rPr>
              <a:t> OIML </a:t>
            </a:r>
            <a:r>
              <a:rPr lang="de-DE" dirty="0" err="1">
                <a:solidFill>
                  <a:srgbClr val="0070C0"/>
                </a:solidFill>
              </a:rPr>
              <a:t>e-learning</a:t>
            </a:r>
            <a:r>
              <a:rPr lang="de-DE" dirty="0">
                <a:solidFill>
                  <a:srgbClr val="0070C0"/>
                </a:solidFill>
              </a:rPr>
              <a:t> </a:t>
            </a:r>
            <a:r>
              <a:rPr lang="de-DE" dirty="0" err="1">
                <a:solidFill>
                  <a:srgbClr val="0070C0"/>
                </a:solidFill>
              </a:rPr>
              <a:t>platform</a:t>
            </a:r>
            <a:r>
              <a:rPr lang="de-DE" dirty="0">
                <a:solidFill>
                  <a:srgbClr val="0070C0"/>
                </a:solidFill>
              </a:rPr>
              <a:t>. </a:t>
            </a:r>
          </a:p>
        </p:txBody>
      </p:sp>
      <p:sp>
        <p:nvSpPr>
          <p:cNvPr id="9" name="Pfeil: nach rechts 8">
            <a:extLst>
              <a:ext uri="{FF2B5EF4-FFF2-40B4-BE49-F238E27FC236}">
                <a16:creationId xmlns:a16="http://schemas.microsoft.com/office/drawing/2014/main" id="{21E7B436-7D87-4E7E-BB59-3F67937FCD92}"/>
              </a:ext>
            </a:extLst>
          </p:cNvPr>
          <p:cNvSpPr/>
          <p:nvPr/>
        </p:nvSpPr>
        <p:spPr>
          <a:xfrm>
            <a:off x="1049751" y="5537954"/>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F63CCF8D-BAFE-4053-9DA4-95812EEC05BB}"/>
              </a:ext>
            </a:extLst>
          </p:cNvPr>
          <p:cNvSpPr txBox="1"/>
          <p:nvPr/>
        </p:nvSpPr>
        <p:spPr>
          <a:xfrm>
            <a:off x="1451024" y="5467588"/>
            <a:ext cx="6410986" cy="1200329"/>
          </a:xfrm>
          <a:prstGeom prst="rect">
            <a:avLst/>
          </a:prstGeom>
          <a:noFill/>
        </p:spPr>
        <p:txBody>
          <a:bodyPr wrap="none" rtlCol="0">
            <a:spAutoFit/>
          </a:bodyPr>
          <a:lstStyle/>
          <a:p>
            <a:r>
              <a:rPr lang="de-DE" dirty="0">
                <a:solidFill>
                  <a:srgbClr val="0070C0"/>
                </a:solidFill>
              </a:rPr>
              <a:t>In </a:t>
            </a:r>
            <a:r>
              <a:rPr lang="de-DE" dirty="0" err="1">
                <a:solidFill>
                  <a:srgbClr val="0070C0"/>
                </a:solidFill>
              </a:rPr>
              <a:t>principle</a:t>
            </a:r>
            <a:r>
              <a:rPr lang="de-DE" dirty="0">
                <a:solidFill>
                  <a:srgbClr val="0070C0"/>
                </a:solidFill>
              </a:rPr>
              <a:t> </a:t>
            </a:r>
            <a:r>
              <a:rPr lang="de-DE" dirty="0" err="1">
                <a:solidFill>
                  <a:srgbClr val="0070C0"/>
                </a:solidFill>
              </a:rPr>
              <a:t>yes</a:t>
            </a:r>
            <a:r>
              <a:rPr lang="de-DE" dirty="0">
                <a:solidFill>
                  <a:srgbClr val="0070C0"/>
                </a:solidFill>
              </a:rPr>
              <a:t>, </a:t>
            </a:r>
            <a:r>
              <a:rPr lang="de-DE" dirty="0" err="1">
                <a:solidFill>
                  <a:srgbClr val="0070C0"/>
                </a:solidFill>
              </a:rPr>
              <a:t>because</a:t>
            </a:r>
            <a:r>
              <a:rPr lang="de-DE" dirty="0">
                <a:solidFill>
                  <a:srgbClr val="0070C0"/>
                </a:solidFill>
              </a:rPr>
              <a:t> </a:t>
            </a:r>
            <a:r>
              <a:rPr lang="de-DE" dirty="0" err="1">
                <a:solidFill>
                  <a:srgbClr val="0070C0"/>
                </a:solidFill>
              </a:rPr>
              <a:t>good</a:t>
            </a:r>
            <a:r>
              <a:rPr lang="de-DE" dirty="0">
                <a:solidFill>
                  <a:srgbClr val="0070C0"/>
                </a:solidFill>
              </a:rPr>
              <a:t> </a:t>
            </a:r>
            <a:r>
              <a:rPr lang="de-DE" dirty="0" err="1">
                <a:solidFill>
                  <a:srgbClr val="0070C0"/>
                </a:solidFill>
              </a:rPr>
              <a:t>ideas</a:t>
            </a:r>
            <a:r>
              <a:rPr lang="de-DE" dirty="0">
                <a:solidFill>
                  <a:srgbClr val="0070C0"/>
                </a:solidFill>
              </a:rPr>
              <a:t> </a:t>
            </a:r>
            <a:r>
              <a:rPr lang="de-DE" dirty="0" err="1">
                <a:solidFill>
                  <a:srgbClr val="0070C0"/>
                </a:solidFill>
              </a:rPr>
              <a:t>can</a:t>
            </a:r>
            <a:r>
              <a:rPr lang="de-DE" dirty="0">
                <a:solidFill>
                  <a:srgbClr val="0070C0"/>
                </a:solidFill>
              </a:rPr>
              <a:t> </a:t>
            </a:r>
            <a:r>
              <a:rPr lang="de-DE" dirty="0" err="1">
                <a:solidFill>
                  <a:srgbClr val="0070C0"/>
                </a:solidFill>
              </a:rPr>
              <a:t>be</a:t>
            </a:r>
            <a:r>
              <a:rPr lang="de-DE" dirty="0">
                <a:solidFill>
                  <a:srgbClr val="0070C0"/>
                </a:solidFill>
              </a:rPr>
              <a:t> </a:t>
            </a:r>
            <a:r>
              <a:rPr lang="de-DE" dirty="0" err="1">
                <a:solidFill>
                  <a:srgbClr val="0070C0"/>
                </a:solidFill>
              </a:rPr>
              <a:t>found</a:t>
            </a:r>
            <a:r>
              <a:rPr lang="de-DE" dirty="0">
                <a:solidFill>
                  <a:srgbClr val="0070C0"/>
                </a:solidFill>
              </a:rPr>
              <a:t> </a:t>
            </a:r>
            <a:r>
              <a:rPr lang="de-DE" dirty="0" err="1">
                <a:solidFill>
                  <a:srgbClr val="0070C0"/>
                </a:solidFill>
              </a:rPr>
              <a:t>everywhere</a:t>
            </a:r>
            <a:r>
              <a:rPr lang="de-DE" dirty="0">
                <a:solidFill>
                  <a:srgbClr val="0070C0"/>
                </a:solidFill>
              </a:rPr>
              <a:t>. </a:t>
            </a:r>
            <a:br>
              <a:rPr lang="de-DE" dirty="0">
                <a:solidFill>
                  <a:srgbClr val="0070C0"/>
                </a:solidFill>
              </a:rPr>
            </a:br>
            <a:r>
              <a:rPr lang="de-DE" dirty="0" err="1">
                <a:solidFill>
                  <a:srgbClr val="0070C0"/>
                </a:solidFill>
              </a:rPr>
              <a:t>For</a:t>
            </a:r>
            <a:r>
              <a:rPr lang="de-DE" dirty="0">
                <a:solidFill>
                  <a:srgbClr val="0070C0"/>
                </a:solidFill>
              </a:rPr>
              <a:t> </a:t>
            </a:r>
            <a:r>
              <a:rPr lang="de-DE" dirty="0" err="1">
                <a:solidFill>
                  <a:srgbClr val="0070C0"/>
                </a:solidFill>
              </a:rPr>
              <a:t>example</a:t>
            </a:r>
            <a:r>
              <a:rPr lang="de-DE" dirty="0">
                <a:solidFill>
                  <a:srgbClr val="0070C0"/>
                </a:solidFill>
              </a:rPr>
              <a:t>, WELMEC Guide 7.2 </a:t>
            </a:r>
            <a:r>
              <a:rPr lang="de-DE" dirty="0" err="1">
                <a:solidFill>
                  <a:srgbClr val="0070C0"/>
                </a:solidFill>
              </a:rPr>
              <a:t>is</a:t>
            </a:r>
            <a:r>
              <a:rPr lang="de-DE" dirty="0">
                <a:solidFill>
                  <a:srgbClr val="0070C0"/>
                </a:solidFill>
              </a:rPr>
              <a:t> </a:t>
            </a:r>
            <a:r>
              <a:rPr lang="de-DE" dirty="0" err="1">
                <a:solidFill>
                  <a:srgbClr val="0070C0"/>
                </a:solidFill>
              </a:rPr>
              <a:t>translated</a:t>
            </a:r>
            <a:r>
              <a:rPr lang="de-DE" dirty="0">
                <a:solidFill>
                  <a:srgbClr val="0070C0"/>
                </a:solidFill>
              </a:rPr>
              <a:t> </a:t>
            </a:r>
            <a:r>
              <a:rPr lang="de-DE" dirty="0" err="1">
                <a:solidFill>
                  <a:srgbClr val="0070C0"/>
                </a:solidFill>
              </a:rPr>
              <a:t>to</a:t>
            </a:r>
            <a:r>
              <a:rPr lang="de-DE" dirty="0">
                <a:solidFill>
                  <a:srgbClr val="0070C0"/>
                </a:solidFill>
              </a:rPr>
              <a:t> </a:t>
            </a:r>
            <a:r>
              <a:rPr lang="de-DE" dirty="0" err="1">
                <a:solidFill>
                  <a:srgbClr val="0070C0"/>
                </a:solidFill>
              </a:rPr>
              <a:t>Russian</a:t>
            </a:r>
            <a:r>
              <a:rPr lang="de-DE" dirty="0">
                <a:solidFill>
                  <a:srgbClr val="0070C0"/>
                </a:solidFill>
              </a:rPr>
              <a:t> </a:t>
            </a:r>
            <a:r>
              <a:rPr lang="de-DE" dirty="0" err="1">
                <a:solidFill>
                  <a:srgbClr val="0070C0"/>
                </a:solidFill>
              </a:rPr>
              <a:t>language</a:t>
            </a:r>
            <a:r>
              <a:rPr lang="de-DE" dirty="0">
                <a:solidFill>
                  <a:srgbClr val="0070C0"/>
                </a:solidFill>
              </a:rPr>
              <a:t> </a:t>
            </a:r>
            <a:br>
              <a:rPr lang="de-DE" dirty="0">
                <a:solidFill>
                  <a:srgbClr val="0070C0"/>
                </a:solidFill>
              </a:rPr>
            </a:br>
            <a:r>
              <a:rPr lang="de-DE" dirty="0" err="1">
                <a:solidFill>
                  <a:srgbClr val="0070C0"/>
                </a:solidFill>
              </a:rPr>
              <a:t>by</a:t>
            </a:r>
            <a:r>
              <a:rPr lang="de-DE" dirty="0">
                <a:solidFill>
                  <a:srgbClr val="0070C0"/>
                </a:solidFill>
              </a:rPr>
              <a:t> COOMET. </a:t>
            </a:r>
            <a:br>
              <a:rPr lang="de-DE" dirty="0">
                <a:solidFill>
                  <a:srgbClr val="0070C0"/>
                </a:solidFill>
              </a:rPr>
            </a:br>
            <a:r>
              <a:rPr lang="de-DE" dirty="0">
                <a:solidFill>
                  <a:srgbClr val="0070C0"/>
                </a:solidFill>
              </a:rPr>
              <a:t> </a:t>
            </a:r>
          </a:p>
        </p:txBody>
      </p:sp>
    </p:spTree>
    <p:extLst>
      <p:ext uri="{BB962C8B-B14F-4D97-AF65-F5344CB8AC3E}">
        <p14:creationId xmlns:p14="http://schemas.microsoft.com/office/powerpoint/2010/main" val="1248792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5288" y="6356350"/>
            <a:ext cx="1187152" cy="365125"/>
          </a:xfrm>
          <a:prstGeom prst="rect">
            <a:avLst/>
          </a:prstGeom>
        </p:spPr>
        <p:txBody>
          <a:bodyPr/>
          <a:lstStyle/>
          <a:p>
            <a:fld id="{112F3AA7-8D1D-4094-95D7-0F0AD16921C5}" type="slidenum">
              <a:rPr lang="fr-FR" smtClean="0"/>
              <a:t>7</a:t>
            </a:fld>
            <a:endParaRPr lang="fr-FR"/>
          </a:p>
        </p:txBody>
      </p:sp>
      <p:sp>
        <p:nvSpPr>
          <p:cNvPr id="3" name="CustomShape 2">
            <a:extLst>
              <a:ext uri="{FF2B5EF4-FFF2-40B4-BE49-F238E27FC236}">
                <a16:creationId xmlns:a16="http://schemas.microsoft.com/office/drawing/2014/main" id="{A223AD70-B62A-4FF3-8155-2899995F76B5}"/>
              </a:ext>
            </a:extLst>
          </p:cNvPr>
          <p:cNvSpPr/>
          <p:nvPr/>
        </p:nvSpPr>
        <p:spPr>
          <a:xfrm>
            <a:off x="936127" y="1447800"/>
            <a:ext cx="7596313" cy="448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r>
              <a:rPr lang="en-US" dirty="0"/>
              <a:t>c.     Formalize the relationships between the RLMOs and OIML, including 	development of Terms of Reference (</a:t>
            </a:r>
            <a:r>
              <a:rPr lang="en-US" dirty="0" err="1"/>
              <a:t>ToR</a:t>
            </a:r>
            <a:r>
              <a:rPr lang="en-US" dirty="0"/>
              <a:t>) for the RLMO Round 	Table?</a:t>
            </a:r>
            <a:br>
              <a:rPr lang="en-US" dirty="0"/>
            </a:br>
            <a:br>
              <a:rPr lang="en-US" dirty="0"/>
            </a:br>
            <a:br>
              <a:rPr lang="en-US" dirty="0"/>
            </a:br>
            <a:endParaRPr lang="en-US" dirty="0"/>
          </a:p>
          <a:p>
            <a:pPr marL="342900" indent="-342900">
              <a:buAutoNum type="alphaLcPeriod" startAt="4"/>
            </a:pPr>
            <a:r>
              <a:rPr lang="en-US" dirty="0"/>
              <a:t>Should the OIML formalize what it considers to be an RLMO (e.g., what 	kind of grouping is/represents an RLMO)?</a:t>
            </a:r>
            <a:br>
              <a:rPr lang="en-US" dirty="0"/>
            </a:br>
            <a:endParaRPr lang="en-US" dirty="0"/>
          </a:p>
          <a:p>
            <a:br>
              <a:rPr lang="en-US" dirty="0"/>
            </a:br>
            <a:br>
              <a:rPr lang="en-US" dirty="0"/>
            </a:br>
            <a:endParaRPr lang="en-US" dirty="0"/>
          </a:p>
          <a:p>
            <a:r>
              <a:rPr lang="en-US" dirty="0"/>
              <a:t>e.     Should there be membership/participation criteria for the RLMO 	Round Table?</a:t>
            </a:r>
          </a:p>
          <a:p>
            <a:endParaRPr lang="en-US" dirty="0"/>
          </a:p>
          <a:p>
            <a:endParaRPr lang="en-US" dirty="0"/>
          </a:p>
          <a:p>
            <a:pPr>
              <a:lnSpc>
                <a:spcPct val="100000"/>
              </a:lnSpc>
              <a:spcBef>
                <a:spcPts val="320"/>
              </a:spcBef>
            </a:pPr>
            <a:endParaRPr lang="en-US" b="0" strike="noStrike" spc="-1" dirty="0">
              <a:uFill>
                <a:solidFill>
                  <a:srgbClr val="FFFFFF"/>
                </a:solidFill>
              </a:uFill>
              <a:latin typeface="Arial"/>
            </a:endParaRPr>
          </a:p>
        </p:txBody>
      </p:sp>
      <p:sp>
        <p:nvSpPr>
          <p:cNvPr id="5" name="Pfeil: nach rechts 4">
            <a:extLst>
              <a:ext uri="{FF2B5EF4-FFF2-40B4-BE49-F238E27FC236}">
                <a16:creationId xmlns:a16="http://schemas.microsoft.com/office/drawing/2014/main" id="{6EF2CD14-16FB-4B0F-9E1B-685045BA9ACF}"/>
              </a:ext>
            </a:extLst>
          </p:cNvPr>
          <p:cNvSpPr/>
          <p:nvPr/>
        </p:nvSpPr>
        <p:spPr>
          <a:xfrm>
            <a:off x="1066800" y="24384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0628B33F-D73D-468B-B85D-443E92A51A2F}"/>
              </a:ext>
            </a:extLst>
          </p:cNvPr>
          <p:cNvSpPr txBox="1"/>
          <p:nvPr/>
        </p:nvSpPr>
        <p:spPr>
          <a:xfrm>
            <a:off x="1468073" y="2368034"/>
            <a:ext cx="5135445" cy="369332"/>
          </a:xfrm>
          <a:prstGeom prst="rect">
            <a:avLst/>
          </a:prstGeom>
          <a:noFill/>
        </p:spPr>
        <p:txBody>
          <a:bodyPr wrap="none" rtlCol="0">
            <a:spAutoFit/>
          </a:bodyPr>
          <a:lstStyle/>
          <a:p>
            <a:r>
              <a:rPr lang="de-DE" dirty="0">
                <a:solidFill>
                  <a:srgbClr val="0070C0"/>
                </a:solidFill>
              </a:rPr>
              <a:t>Maybe not, </a:t>
            </a:r>
            <a:r>
              <a:rPr lang="de-DE" dirty="0" err="1">
                <a:solidFill>
                  <a:srgbClr val="0070C0"/>
                </a:solidFill>
              </a:rPr>
              <a:t>one</a:t>
            </a:r>
            <a:r>
              <a:rPr lang="de-DE" dirty="0">
                <a:solidFill>
                  <a:srgbClr val="0070C0"/>
                </a:solidFill>
              </a:rPr>
              <a:t> </a:t>
            </a:r>
            <a:r>
              <a:rPr lang="de-DE" dirty="0" err="1">
                <a:solidFill>
                  <a:srgbClr val="0070C0"/>
                </a:solidFill>
              </a:rPr>
              <a:t>should</a:t>
            </a:r>
            <a:r>
              <a:rPr lang="de-DE" dirty="0">
                <a:solidFill>
                  <a:srgbClr val="0070C0"/>
                </a:solidFill>
              </a:rPr>
              <a:t> not </a:t>
            </a:r>
            <a:r>
              <a:rPr lang="de-DE" dirty="0" err="1">
                <a:solidFill>
                  <a:srgbClr val="0070C0"/>
                </a:solidFill>
              </a:rPr>
              <a:t>overregulate</a:t>
            </a:r>
            <a:r>
              <a:rPr lang="de-DE" dirty="0">
                <a:solidFill>
                  <a:srgbClr val="0070C0"/>
                </a:solidFill>
              </a:rPr>
              <a:t> a </a:t>
            </a:r>
            <a:r>
              <a:rPr lang="de-DE" dirty="0" err="1">
                <a:solidFill>
                  <a:srgbClr val="0070C0"/>
                </a:solidFill>
              </a:rPr>
              <a:t>system</a:t>
            </a:r>
            <a:r>
              <a:rPr lang="de-DE" dirty="0">
                <a:solidFill>
                  <a:srgbClr val="0070C0"/>
                </a:solidFill>
              </a:rPr>
              <a:t>. </a:t>
            </a:r>
          </a:p>
        </p:txBody>
      </p:sp>
      <p:sp>
        <p:nvSpPr>
          <p:cNvPr id="7" name="Pfeil: nach rechts 6">
            <a:extLst>
              <a:ext uri="{FF2B5EF4-FFF2-40B4-BE49-F238E27FC236}">
                <a16:creationId xmlns:a16="http://schemas.microsoft.com/office/drawing/2014/main" id="{E35B60A7-FBF6-4083-9B51-CBAC72484888}"/>
              </a:ext>
            </a:extLst>
          </p:cNvPr>
          <p:cNvSpPr/>
          <p:nvPr/>
        </p:nvSpPr>
        <p:spPr>
          <a:xfrm>
            <a:off x="1066800" y="3903454"/>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BC17B10D-B665-4FF5-9366-ED7A24B6E1B3}"/>
              </a:ext>
            </a:extLst>
          </p:cNvPr>
          <p:cNvSpPr txBox="1"/>
          <p:nvPr/>
        </p:nvSpPr>
        <p:spPr>
          <a:xfrm>
            <a:off x="1468073" y="3833088"/>
            <a:ext cx="6658746" cy="646331"/>
          </a:xfrm>
          <a:prstGeom prst="rect">
            <a:avLst/>
          </a:prstGeom>
          <a:noFill/>
        </p:spPr>
        <p:txBody>
          <a:bodyPr wrap="none" rtlCol="0">
            <a:spAutoFit/>
          </a:bodyPr>
          <a:lstStyle/>
          <a:p>
            <a:r>
              <a:rPr lang="de-DE" dirty="0">
                <a:solidFill>
                  <a:srgbClr val="0070C0"/>
                </a:solidFill>
              </a:rPr>
              <a:t>RLMOs </a:t>
            </a:r>
            <a:r>
              <a:rPr lang="de-DE" dirty="0" err="1">
                <a:solidFill>
                  <a:srgbClr val="0070C0"/>
                </a:solidFill>
              </a:rPr>
              <a:t>are</a:t>
            </a:r>
            <a:r>
              <a:rPr lang="de-DE" dirty="0">
                <a:solidFill>
                  <a:srgbClr val="0070C0"/>
                </a:solidFill>
              </a:rPr>
              <a:t> not </a:t>
            </a:r>
            <a:r>
              <a:rPr lang="de-DE" dirty="0" err="1">
                <a:solidFill>
                  <a:srgbClr val="0070C0"/>
                </a:solidFill>
              </a:rPr>
              <a:t>founded</a:t>
            </a:r>
            <a:r>
              <a:rPr lang="de-DE" dirty="0">
                <a:solidFill>
                  <a:srgbClr val="0070C0"/>
                </a:solidFill>
              </a:rPr>
              <a:t> </a:t>
            </a:r>
            <a:r>
              <a:rPr lang="de-DE" dirty="0" err="1">
                <a:solidFill>
                  <a:srgbClr val="0070C0"/>
                </a:solidFill>
              </a:rPr>
              <a:t>frequently</a:t>
            </a:r>
            <a:r>
              <a:rPr lang="de-DE" dirty="0">
                <a:solidFill>
                  <a:srgbClr val="0070C0"/>
                </a:solidFill>
              </a:rPr>
              <a:t>, but </a:t>
            </a:r>
            <a:r>
              <a:rPr lang="de-DE" dirty="0" err="1">
                <a:solidFill>
                  <a:srgbClr val="0070C0"/>
                </a:solidFill>
              </a:rPr>
              <a:t>there</a:t>
            </a:r>
            <a:r>
              <a:rPr lang="de-DE" dirty="0">
                <a:solidFill>
                  <a:srgbClr val="0070C0"/>
                </a:solidFill>
              </a:rPr>
              <a:t> </a:t>
            </a:r>
            <a:r>
              <a:rPr lang="de-DE" dirty="0" err="1">
                <a:solidFill>
                  <a:srgbClr val="0070C0"/>
                </a:solidFill>
              </a:rPr>
              <a:t>should</a:t>
            </a:r>
            <a:r>
              <a:rPr lang="de-DE" dirty="0">
                <a:solidFill>
                  <a:srgbClr val="0070C0"/>
                </a:solidFill>
              </a:rPr>
              <a:t> </a:t>
            </a:r>
            <a:r>
              <a:rPr lang="de-DE" dirty="0" err="1">
                <a:solidFill>
                  <a:srgbClr val="0070C0"/>
                </a:solidFill>
              </a:rPr>
              <a:t>be</a:t>
            </a:r>
            <a:r>
              <a:rPr lang="de-DE" dirty="0">
                <a:solidFill>
                  <a:srgbClr val="0070C0"/>
                </a:solidFill>
              </a:rPr>
              <a:t> </a:t>
            </a:r>
            <a:r>
              <a:rPr lang="de-DE" dirty="0" err="1">
                <a:solidFill>
                  <a:srgbClr val="0070C0"/>
                </a:solidFill>
              </a:rPr>
              <a:t>some</a:t>
            </a:r>
            <a:r>
              <a:rPr lang="de-DE" dirty="0">
                <a:solidFill>
                  <a:srgbClr val="0070C0"/>
                </a:solidFill>
              </a:rPr>
              <a:t> </a:t>
            </a:r>
            <a:r>
              <a:rPr lang="de-DE" dirty="0" err="1">
                <a:solidFill>
                  <a:srgbClr val="0070C0"/>
                </a:solidFill>
              </a:rPr>
              <a:t>kind</a:t>
            </a:r>
            <a:r>
              <a:rPr lang="de-DE" dirty="0">
                <a:solidFill>
                  <a:srgbClr val="0070C0"/>
                </a:solidFill>
              </a:rPr>
              <a:t> </a:t>
            </a:r>
            <a:r>
              <a:rPr lang="de-DE" dirty="0" err="1">
                <a:solidFill>
                  <a:srgbClr val="0070C0"/>
                </a:solidFill>
              </a:rPr>
              <a:t>of</a:t>
            </a:r>
            <a:br>
              <a:rPr lang="de-DE" dirty="0">
                <a:solidFill>
                  <a:srgbClr val="0070C0"/>
                </a:solidFill>
              </a:rPr>
            </a:br>
            <a:r>
              <a:rPr lang="de-DE" dirty="0" err="1">
                <a:solidFill>
                  <a:srgbClr val="0070C0"/>
                </a:solidFill>
              </a:rPr>
              <a:t>minimum</a:t>
            </a:r>
            <a:r>
              <a:rPr lang="de-DE" dirty="0">
                <a:solidFill>
                  <a:srgbClr val="0070C0"/>
                </a:solidFill>
              </a:rPr>
              <a:t> </a:t>
            </a:r>
            <a:r>
              <a:rPr lang="de-DE" dirty="0" err="1">
                <a:solidFill>
                  <a:srgbClr val="0070C0"/>
                </a:solidFill>
              </a:rPr>
              <a:t>number</a:t>
            </a:r>
            <a:r>
              <a:rPr lang="de-DE" dirty="0">
                <a:solidFill>
                  <a:srgbClr val="0070C0"/>
                </a:solidFill>
              </a:rPr>
              <a:t> </a:t>
            </a:r>
            <a:r>
              <a:rPr lang="de-DE" dirty="0" err="1">
                <a:solidFill>
                  <a:srgbClr val="0070C0"/>
                </a:solidFill>
              </a:rPr>
              <a:t>of</a:t>
            </a:r>
            <a:r>
              <a:rPr lang="de-DE" dirty="0">
                <a:solidFill>
                  <a:srgbClr val="0070C0"/>
                </a:solidFill>
              </a:rPr>
              <a:t> countries </a:t>
            </a:r>
            <a:r>
              <a:rPr lang="de-DE" dirty="0" err="1">
                <a:solidFill>
                  <a:srgbClr val="0070C0"/>
                </a:solidFill>
              </a:rPr>
              <a:t>to</a:t>
            </a:r>
            <a:r>
              <a:rPr lang="de-DE" dirty="0">
                <a:solidFill>
                  <a:srgbClr val="0070C0"/>
                </a:solidFill>
              </a:rPr>
              <a:t> </a:t>
            </a:r>
            <a:r>
              <a:rPr lang="de-DE" dirty="0" err="1">
                <a:solidFill>
                  <a:srgbClr val="0070C0"/>
                </a:solidFill>
              </a:rPr>
              <a:t>be</a:t>
            </a:r>
            <a:r>
              <a:rPr lang="de-DE" dirty="0">
                <a:solidFill>
                  <a:srgbClr val="0070C0"/>
                </a:solidFill>
              </a:rPr>
              <a:t> </a:t>
            </a:r>
            <a:r>
              <a:rPr lang="de-DE" dirty="0" err="1">
                <a:solidFill>
                  <a:srgbClr val="0070C0"/>
                </a:solidFill>
              </a:rPr>
              <a:t>called</a:t>
            </a:r>
            <a:r>
              <a:rPr lang="de-DE" dirty="0">
                <a:solidFill>
                  <a:srgbClr val="0070C0"/>
                </a:solidFill>
              </a:rPr>
              <a:t> a </a:t>
            </a:r>
            <a:r>
              <a:rPr lang="de-DE" dirty="0" err="1">
                <a:solidFill>
                  <a:srgbClr val="0070C0"/>
                </a:solidFill>
              </a:rPr>
              <a:t>region</a:t>
            </a:r>
            <a:r>
              <a:rPr lang="de-DE" dirty="0">
                <a:solidFill>
                  <a:srgbClr val="0070C0"/>
                </a:solidFill>
              </a:rPr>
              <a:t>.  </a:t>
            </a:r>
          </a:p>
        </p:txBody>
      </p:sp>
      <p:sp>
        <p:nvSpPr>
          <p:cNvPr id="9" name="Pfeil: nach rechts 8">
            <a:extLst>
              <a:ext uri="{FF2B5EF4-FFF2-40B4-BE49-F238E27FC236}">
                <a16:creationId xmlns:a16="http://schemas.microsoft.com/office/drawing/2014/main" id="{5BEA3828-26DA-436F-AE9C-3D3F68ED905B}"/>
              </a:ext>
            </a:extLst>
          </p:cNvPr>
          <p:cNvSpPr/>
          <p:nvPr/>
        </p:nvSpPr>
        <p:spPr>
          <a:xfrm>
            <a:off x="1066800" y="5479129"/>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CDC86285-40AA-4460-BC5C-7A9C9F796B16}"/>
              </a:ext>
            </a:extLst>
          </p:cNvPr>
          <p:cNvSpPr txBox="1"/>
          <p:nvPr/>
        </p:nvSpPr>
        <p:spPr>
          <a:xfrm>
            <a:off x="1468073" y="5408763"/>
            <a:ext cx="7356886" cy="923330"/>
          </a:xfrm>
          <a:prstGeom prst="rect">
            <a:avLst/>
          </a:prstGeom>
          <a:noFill/>
        </p:spPr>
        <p:txBody>
          <a:bodyPr wrap="none" rtlCol="0">
            <a:spAutoFit/>
          </a:bodyPr>
          <a:lstStyle/>
          <a:p>
            <a:r>
              <a:rPr lang="de-DE" dirty="0" err="1">
                <a:solidFill>
                  <a:srgbClr val="0070C0"/>
                </a:solidFill>
              </a:rPr>
              <a:t>Especially</a:t>
            </a:r>
            <a:r>
              <a:rPr lang="de-DE" dirty="0">
                <a:solidFill>
                  <a:srgbClr val="0070C0"/>
                </a:solidFill>
              </a:rPr>
              <a:t> in </a:t>
            </a:r>
            <a:r>
              <a:rPr lang="de-DE" dirty="0" err="1">
                <a:solidFill>
                  <a:srgbClr val="0070C0"/>
                </a:solidFill>
              </a:rPr>
              <a:t>today´s</a:t>
            </a:r>
            <a:r>
              <a:rPr lang="de-DE" dirty="0">
                <a:solidFill>
                  <a:srgbClr val="0070C0"/>
                </a:solidFill>
              </a:rPr>
              <a:t> </a:t>
            </a:r>
            <a:r>
              <a:rPr lang="de-DE" dirty="0" err="1">
                <a:solidFill>
                  <a:srgbClr val="0070C0"/>
                </a:solidFill>
              </a:rPr>
              <a:t>situation</a:t>
            </a:r>
            <a:r>
              <a:rPr lang="de-DE" dirty="0">
                <a:solidFill>
                  <a:srgbClr val="0070C0"/>
                </a:solidFill>
              </a:rPr>
              <a:t> </a:t>
            </a:r>
            <a:r>
              <a:rPr lang="de-DE" dirty="0" err="1">
                <a:solidFill>
                  <a:srgbClr val="0070C0"/>
                </a:solidFill>
              </a:rPr>
              <a:t>where</a:t>
            </a:r>
            <a:r>
              <a:rPr lang="de-DE" dirty="0">
                <a:solidFill>
                  <a:srgbClr val="0070C0"/>
                </a:solidFill>
              </a:rPr>
              <a:t> </a:t>
            </a:r>
            <a:r>
              <a:rPr lang="de-DE" dirty="0" err="1">
                <a:solidFill>
                  <a:srgbClr val="0070C0"/>
                </a:solidFill>
              </a:rPr>
              <a:t>we</a:t>
            </a:r>
            <a:r>
              <a:rPr lang="de-DE" dirty="0">
                <a:solidFill>
                  <a:srgbClr val="0070C0"/>
                </a:solidFill>
              </a:rPr>
              <a:t> </a:t>
            </a:r>
            <a:r>
              <a:rPr lang="de-DE" dirty="0" err="1">
                <a:solidFill>
                  <a:srgbClr val="0070C0"/>
                </a:solidFill>
              </a:rPr>
              <a:t>are</a:t>
            </a:r>
            <a:r>
              <a:rPr lang="de-DE" dirty="0">
                <a:solidFill>
                  <a:srgbClr val="0070C0"/>
                </a:solidFill>
              </a:rPr>
              <a:t> </a:t>
            </a:r>
            <a:r>
              <a:rPr lang="de-DE" dirty="0" err="1">
                <a:solidFill>
                  <a:srgbClr val="0070C0"/>
                </a:solidFill>
              </a:rPr>
              <a:t>used</a:t>
            </a:r>
            <a:r>
              <a:rPr lang="de-DE" dirty="0">
                <a:solidFill>
                  <a:srgbClr val="0070C0"/>
                </a:solidFill>
              </a:rPr>
              <a:t> </a:t>
            </a:r>
            <a:r>
              <a:rPr lang="de-DE" dirty="0" err="1">
                <a:solidFill>
                  <a:srgbClr val="0070C0"/>
                </a:solidFill>
              </a:rPr>
              <a:t>to</a:t>
            </a:r>
            <a:r>
              <a:rPr lang="de-DE" dirty="0">
                <a:solidFill>
                  <a:srgbClr val="0070C0"/>
                </a:solidFill>
              </a:rPr>
              <a:t> </a:t>
            </a:r>
            <a:r>
              <a:rPr lang="de-DE" dirty="0" err="1">
                <a:solidFill>
                  <a:srgbClr val="0070C0"/>
                </a:solidFill>
              </a:rPr>
              <a:t>video</a:t>
            </a:r>
            <a:r>
              <a:rPr lang="de-DE" dirty="0">
                <a:solidFill>
                  <a:srgbClr val="0070C0"/>
                </a:solidFill>
              </a:rPr>
              <a:t> </a:t>
            </a:r>
            <a:r>
              <a:rPr lang="de-DE" dirty="0" err="1">
                <a:solidFill>
                  <a:srgbClr val="0070C0"/>
                </a:solidFill>
              </a:rPr>
              <a:t>conferencing</a:t>
            </a:r>
            <a:r>
              <a:rPr lang="de-DE" dirty="0">
                <a:solidFill>
                  <a:srgbClr val="0070C0"/>
                </a:solidFill>
              </a:rPr>
              <a:t>,</a:t>
            </a:r>
          </a:p>
          <a:p>
            <a:r>
              <a:rPr lang="de-DE" dirty="0" err="1">
                <a:solidFill>
                  <a:srgbClr val="0070C0"/>
                </a:solidFill>
              </a:rPr>
              <a:t>There</a:t>
            </a:r>
            <a:r>
              <a:rPr lang="de-DE" dirty="0">
                <a:solidFill>
                  <a:srgbClr val="0070C0"/>
                </a:solidFill>
              </a:rPr>
              <a:t> </a:t>
            </a:r>
            <a:r>
              <a:rPr lang="de-DE" dirty="0" err="1">
                <a:solidFill>
                  <a:srgbClr val="0070C0"/>
                </a:solidFill>
              </a:rPr>
              <a:t>is</a:t>
            </a:r>
            <a:r>
              <a:rPr lang="de-DE" dirty="0">
                <a:solidFill>
                  <a:srgbClr val="0070C0"/>
                </a:solidFill>
              </a:rPr>
              <a:t> </a:t>
            </a:r>
            <a:r>
              <a:rPr lang="de-DE" dirty="0" err="1">
                <a:solidFill>
                  <a:srgbClr val="0070C0"/>
                </a:solidFill>
              </a:rPr>
              <a:t>always</a:t>
            </a:r>
            <a:r>
              <a:rPr lang="de-DE" dirty="0">
                <a:solidFill>
                  <a:srgbClr val="0070C0"/>
                </a:solidFill>
              </a:rPr>
              <a:t> </a:t>
            </a:r>
            <a:r>
              <a:rPr lang="de-DE" dirty="0" err="1">
                <a:solidFill>
                  <a:srgbClr val="0070C0"/>
                </a:solidFill>
              </a:rPr>
              <a:t>the</a:t>
            </a:r>
            <a:r>
              <a:rPr lang="de-DE" dirty="0">
                <a:solidFill>
                  <a:srgbClr val="0070C0"/>
                </a:solidFill>
              </a:rPr>
              <a:t> </a:t>
            </a:r>
            <a:r>
              <a:rPr lang="de-DE" dirty="0" err="1">
                <a:solidFill>
                  <a:srgbClr val="0070C0"/>
                </a:solidFill>
              </a:rPr>
              <a:t>option</a:t>
            </a:r>
            <a:r>
              <a:rPr lang="de-DE" dirty="0">
                <a:solidFill>
                  <a:srgbClr val="0070C0"/>
                </a:solidFill>
              </a:rPr>
              <a:t> </a:t>
            </a:r>
            <a:r>
              <a:rPr lang="de-DE" dirty="0" err="1">
                <a:solidFill>
                  <a:srgbClr val="0070C0"/>
                </a:solidFill>
              </a:rPr>
              <a:t>to</a:t>
            </a:r>
            <a:r>
              <a:rPr lang="de-DE" dirty="0">
                <a:solidFill>
                  <a:srgbClr val="0070C0"/>
                </a:solidFill>
              </a:rPr>
              <a:t> </a:t>
            </a:r>
            <a:r>
              <a:rPr lang="de-DE" dirty="0" err="1">
                <a:solidFill>
                  <a:srgbClr val="0070C0"/>
                </a:solidFill>
              </a:rPr>
              <a:t>have</a:t>
            </a:r>
            <a:r>
              <a:rPr lang="de-DE" dirty="0">
                <a:solidFill>
                  <a:srgbClr val="0070C0"/>
                </a:solidFill>
              </a:rPr>
              <a:t> „</a:t>
            </a:r>
            <a:r>
              <a:rPr lang="de-DE" dirty="0" err="1">
                <a:solidFill>
                  <a:srgbClr val="0070C0"/>
                </a:solidFill>
              </a:rPr>
              <a:t>official</a:t>
            </a:r>
            <a:r>
              <a:rPr lang="de-DE" dirty="0">
                <a:solidFill>
                  <a:srgbClr val="0070C0"/>
                </a:solidFill>
              </a:rPr>
              <a:t> </a:t>
            </a:r>
            <a:r>
              <a:rPr lang="de-DE" dirty="0" err="1">
                <a:solidFill>
                  <a:srgbClr val="0070C0"/>
                </a:solidFill>
              </a:rPr>
              <a:t>representatives</a:t>
            </a:r>
            <a:r>
              <a:rPr lang="de-DE" dirty="0">
                <a:solidFill>
                  <a:srgbClr val="0070C0"/>
                </a:solidFill>
              </a:rPr>
              <a:t>“ and „</a:t>
            </a:r>
            <a:r>
              <a:rPr lang="de-DE" dirty="0" err="1">
                <a:solidFill>
                  <a:srgbClr val="0070C0"/>
                </a:solidFill>
              </a:rPr>
              <a:t>observers</a:t>
            </a:r>
            <a:r>
              <a:rPr lang="de-DE" dirty="0">
                <a:solidFill>
                  <a:srgbClr val="0070C0"/>
                </a:solidFill>
              </a:rPr>
              <a:t>“.</a:t>
            </a:r>
          </a:p>
          <a:p>
            <a:r>
              <a:rPr lang="de-DE" dirty="0" err="1">
                <a:solidFill>
                  <a:srgbClr val="0070C0"/>
                </a:solidFill>
              </a:rPr>
              <a:t>Therefore</a:t>
            </a:r>
            <a:r>
              <a:rPr lang="de-DE" dirty="0">
                <a:solidFill>
                  <a:srgbClr val="0070C0"/>
                </a:solidFill>
              </a:rPr>
              <a:t> </a:t>
            </a:r>
            <a:r>
              <a:rPr lang="de-DE" dirty="0" err="1">
                <a:solidFill>
                  <a:srgbClr val="0070C0"/>
                </a:solidFill>
              </a:rPr>
              <a:t>the</a:t>
            </a:r>
            <a:r>
              <a:rPr lang="de-DE" dirty="0">
                <a:solidFill>
                  <a:srgbClr val="0070C0"/>
                </a:solidFill>
              </a:rPr>
              <a:t> </a:t>
            </a:r>
            <a:r>
              <a:rPr lang="de-DE" dirty="0" err="1">
                <a:solidFill>
                  <a:srgbClr val="0070C0"/>
                </a:solidFill>
              </a:rPr>
              <a:t>number</a:t>
            </a:r>
            <a:r>
              <a:rPr lang="de-DE" dirty="0">
                <a:solidFill>
                  <a:srgbClr val="0070C0"/>
                </a:solidFill>
              </a:rPr>
              <a:t> </a:t>
            </a:r>
            <a:r>
              <a:rPr lang="de-DE" dirty="0" err="1">
                <a:solidFill>
                  <a:srgbClr val="0070C0"/>
                </a:solidFill>
              </a:rPr>
              <a:t>of</a:t>
            </a:r>
            <a:r>
              <a:rPr lang="de-DE" dirty="0">
                <a:solidFill>
                  <a:srgbClr val="0070C0"/>
                </a:solidFill>
              </a:rPr>
              <a:t> </a:t>
            </a:r>
            <a:r>
              <a:rPr lang="de-DE" dirty="0" err="1">
                <a:solidFill>
                  <a:srgbClr val="0070C0"/>
                </a:solidFill>
              </a:rPr>
              <a:t>people</a:t>
            </a:r>
            <a:r>
              <a:rPr lang="de-DE" dirty="0">
                <a:solidFill>
                  <a:srgbClr val="0070C0"/>
                </a:solidFill>
              </a:rPr>
              <a:t> </a:t>
            </a:r>
            <a:r>
              <a:rPr lang="de-DE" dirty="0" err="1">
                <a:solidFill>
                  <a:srgbClr val="0070C0"/>
                </a:solidFill>
              </a:rPr>
              <a:t>should</a:t>
            </a:r>
            <a:r>
              <a:rPr lang="de-DE" dirty="0">
                <a:solidFill>
                  <a:srgbClr val="0070C0"/>
                </a:solidFill>
              </a:rPr>
              <a:t> not </a:t>
            </a:r>
            <a:r>
              <a:rPr lang="de-DE" dirty="0" err="1">
                <a:solidFill>
                  <a:srgbClr val="0070C0"/>
                </a:solidFill>
              </a:rPr>
              <a:t>be</a:t>
            </a:r>
            <a:r>
              <a:rPr lang="de-DE" dirty="0">
                <a:solidFill>
                  <a:srgbClr val="0070C0"/>
                </a:solidFill>
              </a:rPr>
              <a:t> limited.   </a:t>
            </a:r>
          </a:p>
        </p:txBody>
      </p:sp>
    </p:spTree>
    <p:extLst>
      <p:ext uri="{BB962C8B-B14F-4D97-AF65-F5344CB8AC3E}">
        <p14:creationId xmlns:p14="http://schemas.microsoft.com/office/powerpoint/2010/main" val="2815439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5288" y="6356350"/>
            <a:ext cx="1187152" cy="365125"/>
          </a:xfrm>
          <a:prstGeom prst="rect">
            <a:avLst/>
          </a:prstGeom>
        </p:spPr>
        <p:txBody>
          <a:bodyPr/>
          <a:lstStyle/>
          <a:p>
            <a:fld id="{112F3AA7-8D1D-4094-95D7-0F0AD16921C5}" type="slidenum">
              <a:rPr lang="fr-FR" smtClean="0"/>
              <a:t>8</a:t>
            </a:fld>
            <a:endParaRPr lang="fr-FR"/>
          </a:p>
        </p:txBody>
      </p:sp>
      <p:sp>
        <p:nvSpPr>
          <p:cNvPr id="3" name="CustomShape 2">
            <a:extLst>
              <a:ext uri="{FF2B5EF4-FFF2-40B4-BE49-F238E27FC236}">
                <a16:creationId xmlns:a16="http://schemas.microsoft.com/office/drawing/2014/main" id="{BCD0F833-CFC6-459E-A0F3-AF9C09B37145}"/>
              </a:ext>
            </a:extLst>
          </p:cNvPr>
          <p:cNvSpPr/>
          <p:nvPr/>
        </p:nvSpPr>
        <p:spPr>
          <a:xfrm>
            <a:off x="936127" y="1600200"/>
            <a:ext cx="7596313" cy="448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r>
              <a:rPr lang="en-US" b="1" dirty="0"/>
              <a:t>5. Should the individual RLMO reporting format at future RLMO Round Table meetings be standardized in order to focus discussion on certain topics?</a:t>
            </a:r>
            <a:r>
              <a:rPr lang="en-US" dirty="0"/>
              <a:t> Topics could include:</a:t>
            </a:r>
          </a:p>
          <a:p>
            <a:pPr marL="342900" indent="-342900">
              <a:buAutoNum type="alphaLcPeriod"/>
            </a:pPr>
            <a:r>
              <a:rPr lang="en-US" dirty="0"/>
              <a:t>Is your RLMO a legal entity? If not, are there plans to move in that direction?</a:t>
            </a:r>
          </a:p>
          <a:p>
            <a:pPr marL="342900" indent="-342900">
              <a:buAutoNum type="alphaLcPeriod"/>
            </a:pPr>
            <a:r>
              <a:rPr lang="en-US" dirty="0"/>
              <a:t>Do you feel that there is ‘dumping’ of measuring instruments (that is, intentional sale of measuring instruments that do not meet verification requirements) going on in your region? If so, in what area(s)?</a:t>
            </a:r>
          </a:p>
          <a:p>
            <a:r>
              <a:rPr lang="en-US" dirty="0"/>
              <a:t>c.   How do the economies in your region participate in the OIML-CS?</a:t>
            </a:r>
          </a:p>
          <a:p>
            <a:endParaRPr lang="en-US" dirty="0"/>
          </a:p>
          <a:p>
            <a:r>
              <a:rPr lang="en-US" dirty="0" err="1"/>
              <a:t>d.</a:t>
            </a:r>
            <a:r>
              <a:rPr lang="en-US" dirty="0"/>
              <a:t>   Are there any impediments to participation?</a:t>
            </a:r>
          </a:p>
          <a:p>
            <a:r>
              <a:rPr lang="en-US" dirty="0"/>
              <a:t>e.   Do the economies in your region accept OIML Certificates/Test data?</a:t>
            </a:r>
          </a:p>
          <a:p>
            <a:endParaRPr lang="en-US" dirty="0"/>
          </a:p>
          <a:p>
            <a:pPr>
              <a:lnSpc>
                <a:spcPct val="100000"/>
              </a:lnSpc>
              <a:spcBef>
                <a:spcPts val="320"/>
              </a:spcBef>
            </a:pPr>
            <a:endParaRPr lang="en-US" b="0" strike="noStrike" spc="-1" dirty="0">
              <a:uFill>
                <a:solidFill>
                  <a:srgbClr val="FFFFFF"/>
                </a:solidFill>
              </a:uFill>
              <a:latin typeface="Arial"/>
            </a:endParaRPr>
          </a:p>
        </p:txBody>
      </p:sp>
      <p:sp>
        <p:nvSpPr>
          <p:cNvPr id="5" name="Pfeil: nach rechts 4">
            <a:extLst>
              <a:ext uri="{FF2B5EF4-FFF2-40B4-BE49-F238E27FC236}">
                <a16:creationId xmlns:a16="http://schemas.microsoft.com/office/drawing/2014/main" id="{BF980652-3DA9-4229-85C3-8C26B5C40C0F}"/>
              </a:ext>
            </a:extLst>
          </p:cNvPr>
          <p:cNvSpPr/>
          <p:nvPr/>
        </p:nvSpPr>
        <p:spPr>
          <a:xfrm>
            <a:off x="1046527" y="5099566"/>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68451433-26E5-44EB-972D-29B14455758C}"/>
              </a:ext>
            </a:extLst>
          </p:cNvPr>
          <p:cNvSpPr txBox="1"/>
          <p:nvPr/>
        </p:nvSpPr>
        <p:spPr>
          <a:xfrm>
            <a:off x="1447800" y="5029200"/>
            <a:ext cx="7031412" cy="1200329"/>
          </a:xfrm>
          <a:prstGeom prst="rect">
            <a:avLst/>
          </a:prstGeom>
          <a:noFill/>
        </p:spPr>
        <p:txBody>
          <a:bodyPr wrap="none" rtlCol="0">
            <a:spAutoFit/>
          </a:bodyPr>
          <a:lstStyle/>
          <a:p>
            <a:r>
              <a:rPr lang="de-DE" dirty="0" err="1">
                <a:solidFill>
                  <a:srgbClr val="0070C0"/>
                </a:solidFill>
              </a:rPr>
              <a:t>It</a:t>
            </a:r>
            <a:r>
              <a:rPr lang="de-DE" dirty="0">
                <a:solidFill>
                  <a:srgbClr val="0070C0"/>
                </a:solidFill>
              </a:rPr>
              <a:t> </a:t>
            </a:r>
            <a:r>
              <a:rPr lang="de-DE" dirty="0" err="1">
                <a:solidFill>
                  <a:srgbClr val="0070C0"/>
                </a:solidFill>
              </a:rPr>
              <a:t>should</a:t>
            </a:r>
            <a:r>
              <a:rPr lang="de-DE" dirty="0">
                <a:solidFill>
                  <a:srgbClr val="0070C0"/>
                </a:solidFill>
              </a:rPr>
              <a:t> </a:t>
            </a:r>
            <a:r>
              <a:rPr lang="de-DE" dirty="0" err="1">
                <a:solidFill>
                  <a:srgbClr val="0070C0"/>
                </a:solidFill>
              </a:rPr>
              <a:t>be</a:t>
            </a:r>
            <a:r>
              <a:rPr lang="de-DE" dirty="0">
                <a:solidFill>
                  <a:srgbClr val="0070C0"/>
                </a:solidFill>
              </a:rPr>
              <a:t> a </a:t>
            </a:r>
            <a:r>
              <a:rPr lang="de-DE" dirty="0" err="1">
                <a:solidFill>
                  <a:srgbClr val="0070C0"/>
                </a:solidFill>
              </a:rPr>
              <a:t>mixture</a:t>
            </a:r>
            <a:r>
              <a:rPr lang="de-DE" dirty="0">
                <a:solidFill>
                  <a:srgbClr val="0070C0"/>
                </a:solidFill>
              </a:rPr>
              <a:t> </a:t>
            </a:r>
            <a:r>
              <a:rPr lang="de-DE" dirty="0" err="1">
                <a:solidFill>
                  <a:srgbClr val="0070C0"/>
                </a:solidFill>
              </a:rPr>
              <a:t>of</a:t>
            </a:r>
            <a:r>
              <a:rPr lang="de-DE" dirty="0">
                <a:solidFill>
                  <a:srgbClr val="0070C0"/>
                </a:solidFill>
              </a:rPr>
              <a:t> </a:t>
            </a:r>
            <a:br>
              <a:rPr lang="de-DE" dirty="0">
                <a:solidFill>
                  <a:srgbClr val="0070C0"/>
                </a:solidFill>
              </a:rPr>
            </a:br>
            <a:r>
              <a:rPr lang="de-DE" dirty="0">
                <a:solidFill>
                  <a:srgbClr val="0070C0"/>
                </a:solidFill>
              </a:rPr>
              <a:t>- </a:t>
            </a:r>
            <a:r>
              <a:rPr lang="de-DE" dirty="0" err="1">
                <a:solidFill>
                  <a:srgbClr val="0070C0"/>
                </a:solidFill>
              </a:rPr>
              <a:t>topics</a:t>
            </a:r>
            <a:r>
              <a:rPr lang="de-DE" dirty="0">
                <a:solidFill>
                  <a:srgbClr val="0070C0"/>
                </a:solidFill>
              </a:rPr>
              <a:t> </a:t>
            </a:r>
            <a:r>
              <a:rPr lang="de-DE" dirty="0" err="1">
                <a:solidFill>
                  <a:srgbClr val="0070C0"/>
                </a:solidFill>
              </a:rPr>
              <a:t>the</a:t>
            </a:r>
            <a:r>
              <a:rPr lang="de-DE" dirty="0">
                <a:solidFill>
                  <a:srgbClr val="0070C0"/>
                </a:solidFill>
              </a:rPr>
              <a:t> RLMOs </a:t>
            </a:r>
            <a:r>
              <a:rPr lang="de-DE" dirty="0" err="1">
                <a:solidFill>
                  <a:srgbClr val="0070C0"/>
                </a:solidFill>
              </a:rPr>
              <a:t>can</a:t>
            </a:r>
            <a:r>
              <a:rPr lang="de-DE" dirty="0">
                <a:solidFill>
                  <a:srgbClr val="0070C0"/>
                </a:solidFill>
              </a:rPr>
              <a:t> </a:t>
            </a:r>
            <a:r>
              <a:rPr lang="de-DE" dirty="0" err="1">
                <a:solidFill>
                  <a:srgbClr val="0070C0"/>
                </a:solidFill>
              </a:rPr>
              <a:t>address</a:t>
            </a:r>
            <a:r>
              <a:rPr lang="de-DE" dirty="0">
                <a:solidFill>
                  <a:srgbClr val="0070C0"/>
                </a:solidFill>
              </a:rPr>
              <a:t> </a:t>
            </a:r>
            <a:r>
              <a:rPr lang="de-DE" dirty="0" err="1">
                <a:solidFill>
                  <a:srgbClr val="0070C0"/>
                </a:solidFill>
              </a:rPr>
              <a:t>by</a:t>
            </a:r>
            <a:r>
              <a:rPr lang="de-DE" dirty="0">
                <a:solidFill>
                  <a:srgbClr val="0070C0"/>
                </a:solidFill>
              </a:rPr>
              <a:t> </a:t>
            </a:r>
            <a:r>
              <a:rPr lang="de-DE" dirty="0" err="1">
                <a:solidFill>
                  <a:srgbClr val="0070C0"/>
                </a:solidFill>
              </a:rPr>
              <a:t>themselve</a:t>
            </a:r>
            <a:r>
              <a:rPr lang="de-DE" dirty="0">
                <a:solidFill>
                  <a:srgbClr val="0070C0"/>
                </a:solidFill>
              </a:rPr>
              <a:t>, and </a:t>
            </a:r>
            <a:br>
              <a:rPr lang="de-DE" dirty="0">
                <a:solidFill>
                  <a:srgbClr val="0070C0"/>
                </a:solidFill>
              </a:rPr>
            </a:br>
            <a:r>
              <a:rPr lang="de-DE" dirty="0">
                <a:solidFill>
                  <a:srgbClr val="0070C0"/>
                </a:solidFill>
              </a:rPr>
              <a:t>- </a:t>
            </a:r>
            <a:r>
              <a:rPr lang="de-DE" dirty="0" err="1">
                <a:solidFill>
                  <a:srgbClr val="0070C0"/>
                </a:solidFill>
              </a:rPr>
              <a:t>topics</a:t>
            </a:r>
            <a:r>
              <a:rPr lang="de-DE" dirty="0">
                <a:solidFill>
                  <a:srgbClr val="0070C0"/>
                </a:solidFill>
              </a:rPr>
              <a:t>, </a:t>
            </a:r>
            <a:r>
              <a:rPr lang="de-DE" dirty="0" err="1">
                <a:solidFill>
                  <a:srgbClr val="0070C0"/>
                </a:solidFill>
              </a:rPr>
              <a:t>which</a:t>
            </a:r>
            <a:r>
              <a:rPr lang="de-DE" dirty="0">
                <a:solidFill>
                  <a:srgbClr val="0070C0"/>
                </a:solidFill>
              </a:rPr>
              <a:t> </a:t>
            </a:r>
            <a:r>
              <a:rPr lang="de-DE" dirty="0" err="1">
                <a:solidFill>
                  <a:srgbClr val="0070C0"/>
                </a:solidFill>
              </a:rPr>
              <a:t>are</a:t>
            </a:r>
            <a:r>
              <a:rPr lang="de-DE" dirty="0">
                <a:solidFill>
                  <a:srgbClr val="0070C0"/>
                </a:solidFill>
              </a:rPr>
              <a:t> </a:t>
            </a:r>
            <a:r>
              <a:rPr lang="de-DE" dirty="0" err="1">
                <a:solidFill>
                  <a:srgbClr val="0070C0"/>
                </a:solidFill>
              </a:rPr>
              <a:t>agreed</a:t>
            </a:r>
            <a:r>
              <a:rPr lang="de-DE" dirty="0">
                <a:solidFill>
                  <a:srgbClr val="0070C0"/>
                </a:solidFill>
              </a:rPr>
              <a:t> </a:t>
            </a:r>
            <a:r>
              <a:rPr lang="de-DE" dirty="0" err="1">
                <a:solidFill>
                  <a:srgbClr val="0070C0"/>
                </a:solidFill>
              </a:rPr>
              <a:t>by</a:t>
            </a:r>
            <a:r>
              <a:rPr lang="de-DE" dirty="0">
                <a:solidFill>
                  <a:srgbClr val="0070C0"/>
                </a:solidFill>
              </a:rPr>
              <a:t> all </a:t>
            </a:r>
            <a:r>
              <a:rPr lang="de-DE" dirty="0" err="1">
                <a:solidFill>
                  <a:srgbClr val="0070C0"/>
                </a:solidFill>
              </a:rPr>
              <a:t>representatives</a:t>
            </a:r>
            <a:r>
              <a:rPr lang="de-DE" dirty="0">
                <a:solidFill>
                  <a:srgbClr val="0070C0"/>
                </a:solidFill>
              </a:rPr>
              <a:t> </a:t>
            </a:r>
            <a:r>
              <a:rPr lang="de-DE" dirty="0" err="1">
                <a:solidFill>
                  <a:srgbClr val="0070C0"/>
                </a:solidFill>
              </a:rPr>
              <a:t>for</a:t>
            </a:r>
            <a:r>
              <a:rPr lang="de-DE" dirty="0">
                <a:solidFill>
                  <a:srgbClr val="0070C0"/>
                </a:solidFill>
              </a:rPr>
              <a:t> </a:t>
            </a:r>
            <a:r>
              <a:rPr lang="de-DE" dirty="0" err="1">
                <a:solidFill>
                  <a:srgbClr val="0070C0"/>
                </a:solidFill>
              </a:rPr>
              <a:t>the</a:t>
            </a:r>
            <a:r>
              <a:rPr lang="de-DE" dirty="0">
                <a:solidFill>
                  <a:srgbClr val="0070C0"/>
                </a:solidFill>
              </a:rPr>
              <a:t> </a:t>
            </a:r>
            <a:r>
              <a:rPr lang="de-DE" dirty="0" err="1">
                <a:solidFill>
                  <a:srgbClr val="0070C0"/>
                </a:solidFill>
              </a:rPr>
              <a:t>coming</a:t>
            </a:r>
            <a:r>
              <a:rPr lang="de-DE" dirty="0">
                <a:solidFill>
                  <a:srgbClr val="0070C0"/>
                </a:solidFill>
              </a:rPr>
              <a:t> </a:t>
            </a:r>
            <a:r>
              <a:rPr lang="de-DE" dirty="0" err="1">
                <a:solidFill>
                  <a:srgbClr val="0070C0"/>
                </a:solidFill>
              </a:rPr>
              <a:t>year</a:t>
            </a:r>
            <a:r>
              <a:rPr lang="de-DE" dirty="0">
                <a:solidFill>
                  <a:srgbClr val="0070C0"/>
                </a:solidFill>
              </a:rPr>
              <a:t>, and </a:t>
            </a:r>
          </a:p>
          <a:p>
            <a:r>
              <a:rPr lang="de-DE" dirty="0">
                <a:solidFill>
                  <a:srgbClr val="0070C0"/>
                </a:solidFill>
              </a:rPr>
              <a:t>- </a:t>
            </a:r>
            <a:r>
              <a:rPr lang="de-DE" dirty="0" err="1">
                <a:solidFill>
                  <a:srgbClr val="0070C0"/>
                </a:solidFill>
              </a:rPr>
              <a:t>the</a:t>
            </a:r>
            <a:r>
              <a:rPr lang="de-DE" dirty="0">
                <a:solidFill>
                  <a:srgbClr val="0070C0"/>
                </a:solidFill>
              </a:rPr>
              <a:t> </a:t>
            </a:r>
            <a:r>
              <a:rPr lang="de-DE" dirty="0" err="1">
                <a:solidFill>
                  <a:srgbClr val="0070C0"/>
                </a:solidFill>
              </a:rPr>
              <a:t>chair</a:t>
            </a:r>
            <a:r>
              <a:rPr lang="de-DE" dirty="0">
                <a:solidFill>
                  <a:srgbClr val="0070C0"/>
                </a:solidFill>
              </a:rPr>
              <a:t> </a:t>
            </a:r>
            <a:r>
              <a:rPr lang="de-DE" dirty="0" err="1">
                <a:solidFill>
                  <a:srgbClr val="0070C0"/>
                </a:solidFill>
              </a:rPr>
              <a:t>should</a:t>
            </a:r>
            <a:r>
              <a:rPr lang="de-DE" dirty="0">
                <a:solidFill>
                  <a:srgbClr val="0070C0"/>
                </a:solidFill>
              </a:rPr>
              <a:t> </a:t>
            </a:r>
            <a:r>
              <a:rPr lang="de-DE" dirty="0" err="1">
                <a:solidFill>
                  <a:srgbClr val="0070C0"/>
                </a:solidFill>
              </a:rPr>
              <a:t>be</a:t>
            </a:r>
            <a:r>
              <a:rPr lang="de-DE" dirty="0">
                <a:solidFill>
                  <a:srgbClr val="0070C0"/>
                </a:solidFill>
              </a:rPr>
              <a:t> </a:t>
            </a:r>
            <a:r>
              <a:rPr lang="de-DE" dirty="0" err="1">
                <a:solidFill>
                  <a:srgbClr val="0070C0"/>
                </a:solidFill>
              </a:rPr>
              <a:t>allowed</a:t>
            </a:r>
            <a:r>
              <a:rPr lang="de-DE" dirty="0">
                <a:solidFill>
                  <a:srgbClr val="0070C0"/>
                </a:solidFill>
              </a:rPr>
              <a:t> </a:t>
            </a:r>
            <a:r>
              <a:rPr lang="de-DE" dirty="0" err="1">
                <a:solidFill>
                  <a:srgbClr val="0070C0"/>
                </a:solidFill>
              </a:rPr>
              <a:t>to</a:t>
            </a:r>
            <a:r>
              <a:rPr lang="de-DE" dirty="0">
                <a:solidFill>
                  <a:srgbClr val="0070C0"/>
                </a:solidFill>
              </a:rPr>
              <a:t> </a:t>
            </a:r>
            <a:r>
              <a:rPr lang="de-DE" dirty="0" err="1">
                <a:solidFill>
                  <a:srgbClr val="0070C0"/>
                </a:solidFill>
              </a:rPr>
              <a:t>propose</a:t>
            </a:r>
            <a:r>
              <a:rPr lang="de-DE" dirty="0">
                <a:solidFill>
                  <a:srgbClr val="0070C0"/>
                </a:solidFill>
              </a:rPr>
              <a:t> </a:t>
            </a:r>
            <a:r>
              <a:rPr lang="de-DE" dirty="0" err="1">
                <a:solidFill>
                  <a:srgbClr val="0070C0"/>
                </a:solidFill>
              </a:rPr>
              <a:t>topics</a:t>
            </a:r>
            <a:r>
              <a:rPr lang="de-DE" dirty="0">
                <a:solidFill>
                  <a:srgbClr val="0070C0"/>
                </a:solidFill>
              </a:rPr>
              <a:t>.   </a:t>
            </a:r>
          </a:p>
        </p:txBody>
      </p:sp>
    </p:spTree>
    <p:extLst>
      <p:ext uri="{BB962C8B-B14F-4D97-AF65-F5344CB8AC3E}">
        <p14:creationId xmlns:p14="http://schemas.microsoft.com/office/powerpoint/2010/main" val="400053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5288" y="6356350"/>
            <a:ext cx="1187152" cy="365125"/>
          </a:xfrm>
          <a:prstGeom prst="rect">
            <a:avLst/>
          </a:prstGeom>
        </p:spPr>
        <p:txBody>
          <a:bodyPr/>
          <a:lstStyle/>
          <a:p>
            <a:fld id="{112F3AA7-8D1D-4094-95D7-0F0AD16921C5}" type="slidenum">
              <a:rPr lang="fr-FR" smtClean="0"/>
              <a:t>9</a:t>
            </a:fld>
            <a:endParaRPr lang="fr-FR"/>
          </a:p>
        </p:txBody>
      </p:sp>
      <p:sp>
        <p:nvSpPr>
          <p:cNvPr id="3" name="CustomShape 2">
            <a:extLst>
              <a:ext uri="{FF2B5EF4-FFF2-40B4-BE49-F238E27FC236}">
                <a16:creationId xmlns:a16="http://schemas.microsoft.com/office/drawing/2014/main" id="{D065358F-E760-4907-963A-0AB78360ED5A}"/>
              </a:ext>
            </a:extLst>
          </p:cNvPr>
          <p:cNvSpPr/>
          <p:nvPr/>
        </p:nvSpPr>
        <p:spPr>
          <a:xfrm>
            <a:off x="936127" y="1447800"/>
            <a:ext cx="7596313" cy="448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r>
              <a:rPr lang="en-US" b="1" dirty="0"/>
              <a:t>6. Does your RLMO have any suggestions on how the OIML Bulletin might become more valuable to your RLMO, and to the OIML, in the future?</a:t>
            </a:r>
          </a:p>
          <a:p>
            <a:pPr marL="342900" indent="-342900">
              <a:buAutoNum type="alphaLcPeriod"/>
            </a:pPr>
            <a:r>
              <a:rPr lang="en-US" dirty="0"/>
              <a:t>What useful articles can your RLMO provide for the Bulletin?</a:t>
            </a:r>
            <a:br>
              <a:rPr lang="en-US" dirty="0"/>
            </a:br>
            <a:br>
              <a:rPr lang="en-US" dirty="0"/>
            </a:br>
            <a:br>
              <a:rPr lang="en-US" dirty="0"/>
            </a:br>
            <a:endParaRPr lang="en-US" dirty="0"/>
          </a:p>
          <a:p>
            <a:pPr marL="342900" indent="-342900">
              <a:buAutoNum type="alphaLcPeriod"/>
            </a:pPr>
            <a:endParaRPr lang="en-US" dirty="0"/>
          </a:p>
          <a:p>
            <a:endParaRPr lang="en-US" dirty="0"/>
          </a:p>
          <a:p>
            <a:endParaRPr lang="en-US" dirty="0"/>
          </a:p>
          <a:p>
            <a:endParaRPr lang="en-US" dirty="0"/>
          </a:p>
          <a:p>
            <a:endParaRPr lang="en-US" dirty="0"/>
          </a:p>
          <a:p>
            <a:r>
              <a:rPr lang="en-US" dirty="0"/>
              <a:t>b.   Should the RLMO reports presented at the RLMO Round Table 	</a:t>
            </a:r>
            <a:br>
              <a:rPr lang="en-US" dirty="0"/>
            </a:br>
            <a:r>
              <a:rPr lang="en-US" dirty="0"/>
              <a:t>       meeting be made available in a separate RLMO Round Table section</a:t>
            </a:r>
            <a:br>
              <a:rPr lang="en-US" dirty="0"/>
            </a:br>
            <a:r>
              <a:rPr lang="en-US" dirty="0"/>
              <a:t>       of the OIML web site, and/or in the OIML Bulletin?</a:t>
            </a:r>
          </a:p>
          <a:p>
            <a:endParaRPr lang="en-US" dirty="0"/>
          </a:p>
          <a:p>
            <a:endParaRPr lang="en-US" dirty="0"/>
          </a:p>
          <a:p>
            <a:pPr>
              <a:lnSpc>
                <a:spcPct val="100000"/>
              </a:lnSpc>
              <a:spcBef>
                <a:spcPts val="320"/>
              </a:spcBef>
            </a:pPr>
            <a:endParaRPr lang="en-US" sz="2400" b="0" strike="noStrike" spc="-1" dirty="0">
              <a:uFill>
                <a:solidFill>
                  <a:srgbClr val="FFFFFF"/>
                </a:solidFill>
              </a:uFill>
              <a:latin typeface="Arial"/>
            </a:endParaRPr>
          </a:p>
        </p:txBody>
      </p:sp>
      <p:sp>
        <p:nvSpPr>
          <p:cNvPr id="5" name="Pfeil: nach rechts 4">
            <a:extLst>
              <a:ext uri="{FF2B5EF4-FFF2-40B4-BE49-F238E27FC236}">
                <a16:creationId xmlns:a16="http://schemas.microsoft.com/office/drawing/2014/main" id="{BD1AD0B7-21E0-42BF-A648-6A119E4BCFD0}"/>
              </a:ext>
            </a:extLst>
          </p:cNvPr>
          <p:cNvSpPr/>
          <p:nvPr/>
        </p:nvSpPr>
        <p:spPr>
          <a:xfrm>
            <a:off x="1066800" y="25146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1AA64584-AE54-43E6-9409-C2762A5622A5}"/>
              </a:ext>
            </a:extLst>
          </p:cNvPr>
          <p:cNvSpPr txBox="1"/>
          <p:nvPr/>
        </p:nvSpPr>
        <p:spPr>
          <a:xfrm>
            <a:off x="1468073" y="2444234"/>
            <a:ext cx="6705169" cy="1754326"/>
          </a:xfrm>
          <a:prstGeom prst="rect">
            <a:avLst/>
          </a:prstGeom>
          <a:noFill/>
        </p:spPr>
        <p:txBody>
          <a:bodyPr wrap="none" rtlCol="0">
            <a:spAutoFit/>
          </a:bodyPr>
          <a:lstStyle/>
          <a:p>
            <a:r>
              <a:rPr lang="de-DE" dirty="0">
                <a:solidFill>
                  <a:srgbClr val="0070C0"/>
                </a:solidFill>
              </a:rPr>
              <a:t>- Reports </a:t>
            </a:r>
            <a:r>
              <a:rPr lang="de-DE" dirty="0" err="1">
                <a:solidFill>
                  <a:srgbClr val="0070C0"/>
                </a:solidFill>
              </a:rPr>
              <a:t>of</a:t>
            </a:r>
            <a:r>
              <a:rPr lang="de-DE" dirty="0">
                <a:solidFill>
                  <a:srgbClr val="0070C0"/>
                </a:solidFill>
              </a:rPr>
              <a:t> </a:t>
            </a:r>
            <a:r>
              <a:rPr lang="de-DE" dirty="0" err="1">
                <a:solidFill>
                  <a:srgbClr val="0070C0"/>
                </a:solidFill>
              </a:rPr>
              <a:t>the</a:t>
            </a:r>
            <a:r>
              <a:rPr lang="de-DE" dirty="0">
                <a:solidFill>
                  <a:srgbClr val="0070C0"/>
                </a:solidFill>
              </a:rPr>
              <a:t> annual </a:t>
            </a:r>
            <a:r>
              <a:rPr lang="de-DE" dirty="0" err="1">
                <a:solidFill>
                  <a:srgbClr val="0070C0"/>
                </a:solidFill>
              </a:rPr>
              <a:t>meetings</a:t>
            </a:r>
            <a:br>
              <a:rPr lang="de-DE" dirty="0">
                <a:solidFill>
                  <a:srgbClr val="0070C0"/>
                </a:solidFill>
              </a:rPr>
            </a:br>
            <a:r>
              <a:rPr lang="de-DE" dirty="0">
                <a:solidFill>
                  <a:srgbClr val="0070C0"/>
                </a:solidFill>
              </a:rPr>
              <a:t>- Reports on </a:t>
            </a:r>
            <a:r>
              <a:rPr lang="de-DE" dirty="0" err="1">
                <a:solidFill>
                  <a:srgbClr val="0070C0"/>
                </a:solidFill>
              </a:rPr>
              <a:t>seminars</a:t>
            </a:r>
            <a:r>
              <a:rPr lang="de-DE" dirty="0">
                <a:solidFill>
                  <a:srgbClr val="0070C0"/>
                </a:solidFill>
              </a:rPr>
              <a:t>/</a:t>
            </a:r>
            <a:r>
              <a:rPr lang="de-DE" dirty="0" err="1">
                <a:solidFill>
                  <a:srgbClr val="0070C0"/>
                </a:solidFill>
              </a:rPr>
              <a:t>workshops</a:t>
            </a:r>
            <a:r>
              <a:rPr lang="de-DE" dirty="0">
                <a:solidFill>
                  <a:srgbClr val="0070C0"/>
                </a:solidFill>
              </a:rPr>
              <a:t> </a:t>
            </a:r>
            <a:r>
              <a:rPr lang="de-DE" dirty="0" err="1">
                <a:solidFill>
                  <a:srgbClr val="0070C0"/>
                </a:solidFill>
              </a:rPr>
              <a:t>for</a:t>
            </a:r>
            <a:r>
              <a:rPr lang="de-DE" dirty="0">
                <a:solidFill>
                  <a:srgbClr val="0070C0"/>
                </a:solidFill>
              </a:rPr>
              <a:t> </a:t>
            </a:r>
            <a:r>
              <a:rPr lang="de-DE" dirty="0" err="1">
                <a:solidFill>
                  <a:srgbClr val="0070C0"/>
                </a:solidFill>
              </a:rPr>
              <a:t>the</a:t>
            </a:r>
            <a:r>
              <a:rPr lang="de-DE" dirty="0">
                <a:solidFill>
                  <a:srgbClr val="0070C0"/>
                </a:solidFill>
              </a:rPr>
              <a:t> </a:t>
            </a:r>
            <a:r>
              <a:rPr lang="de-DE" dirty="0" err="1">
                <a:solidFill>
                  <a:srgbClr val="0070C0"/>
                </a:solidFill>
              </a:rPr>
              <a:t>region</a:t>
            </a:r>
            <a:r>
              <a:rPr lang="de-DE" dirty="0">
                <a:solidFill>
                  <a:srgbClr val="0070C0"/>
                </a:solidFill>
              </a:rPr>
              <a:t> </a:t>
            </a:r>
            <a:r>
              <a:rPr lang="de-DE" dirty="0" err="1">
                <a:solidFill>
                  <a:srgbClr val="0070C0"/>
                </a:solidFill>
              </a:rPr>
              <a:t>or</a:t>
            </a:r>
            <a:r>
              <a:rPr lang="de-DE" dirty="0">
                <a:solidFill>
                  <a:srgbClr val="0070C0"/>
                </a:solidFill>
              </a:rPr>
              <a:t> </a:t>
            </a:r>
            <a:r>
              <a:rPr lang="de-DE" dirty="0" err="1">
                <a:solidFill>
                  <a:srgbClr val="0070C0"/>
                </a:solidFill>
              </a:rPr>
              <a:t>for</a:t>
            </a:r>
            <a:r>
              <a:rPr lang="de-DE" dirty="0">
                <a:solidFill>
                  <a:srgbClr val="0070C0"/>
                </a:solidFill>
              </a:rPr>
              <a:t> </a:t>
            </a:r>
            <a:r>
              <a:rPr lang="de-DE" dirty="0" err="1">
                <a:solidFill>
                  <a:srgbClr val="0070C0"/>
                </a:solidFill>
              </a:rPr>
              <a:t>single</a:t>
            </a:r>
            <a:r>
              <a:rPr lang="de-DE" dirty="0">
                <a:solidFill>
                  <a:srgbClr val="0070C0"/>
                </a:solidFill>
              </a:rPr>
              <a:t> countries</a:t>
            </a:r>
            <a:br>
              <a:rPr lang="de-DE" dirty="0">
                <a:solidFill>
                  <a:srgbClr val="0070C0"/>
                </a:solidFill>
              </a:rPr>
            </a:br>
            <a:r>
              <a:rPr lang="de-DE" dirty="0">
                <a:solidFill>
                  <a:srgbClr val="0070C0"/>
                </a:solidFill>
              </a:rPr>
              <a:t>- R</a:t>
            </a:r>
            <a:r>
              <a:rPr lang="en-US" dirty="0" err="1">
                <a:solidFill>
                  <a:srgbClr val="0070C0"/>
                </a:solidFill>
              </a:rPr>
              <a:t>eports</a:t>
            </a:r>
            <a:r>
              <a:rPr lang="en-US" dirty="0">
                <a:solidFill>
                  <a:srgbClr val="0070C0"/>
                </a:solidFill>
              </a:rPr>
              <a:t> on analyzes that have been prepared by the RLMO </a:t>
            </a:r>
            <a:br>
              <a:rPr lang="en-US" dirty="0">
                <a:solidFill>
                  <a:srgbClr val="0070C0"/>
                </a:solidFill>
              </a:rPr>
            </a:br>
            <a:r>
              <a:rPr lang="en-US" dirty="0">
                <a:solidFill>
                  <a:srgbClr val="0070C0"/>
                </a:solidFill>
              </a:rPr>
              <a:t>   for the region</a:t>
            </a:r>
            <a:br>
              <a:rPr lang="en-US" dirty="0">
                <a:solidFill>
                  <a:srgbClr val="0070C0"/>
                </a:solidFill>
              </a:rPr>
            </a:br>
            <a:r>
              <a:rPr lang="en-US" dirty="0">
                <a:solidFill>
                  <a:srgbClr val="0070C0"/>
                </a:solidFill>
              </a:rPr>
              <a:t>- Important changes in the legislation of single countries or </a:t>
            </a:r>
            <a:br>
              <a:rPr lang="en-US" dirty="0">
                <a:solidFill>
                  <a:srgbClr val="0070C0"/>
                </a:solidFill>
              </a:rPr>
            </a:br>
            <a:r>
              <a:rPr lang="en-US" dirty="0">
                <a:solidFill>
                  <a:srgbClr val="0070C0"/>
                </a:solidFill>
              </a:rPr>
              <a:t>   concerning regional legislation (e. g. EEC, EU, etc.) </a:t>
            </a:r>
            <a:r>
              <a:rPr lang="de-DE" dirty="0">
                <a:solidFill>
                  <a:srgbClr val="0070C0"/>
                </a:solidFill>
              </a:rPr>
              <a:t>   </a:t>
            </a:r>
          </a:p>
        </p:txBody>
      </p:sp>
      <p:sp>
        <p:nvSpPr>
          <p:cNvPr id="7" name="Pfeil: nach rechts 6">
            <a:extLst>
              <a:ext uri="{FF2B5EF4-FFF2-40B4-BE49-F238E27FC236}">
                <a16:creationId xmlns:a16="http://schemas.microsoft.com/office/drawing/2014/main" id="{51526229-E041-402A-88ED-6B3F41B3DFF2}"/>
              </a:ext>
            </a:extLst>
          </p:cNvPr>
          <p:cNvSpPr/>
          <p:nvPr/>
        </p:nvSpPr>
        <p:spPr>
          <a:xfrm>
            <a:off x="1066800" y="5498043"/>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3E4DA80-2EAE-485E-A19E-9095FE733000}"/>
              </a:ext>
            </a:extLst>
          </p:cNvPr>
          <p:cNvSpPr txBox="1"/>
          <p:nvPr/>
        </p:nvSpPr>
        <p:spPr>
          <a:xfrm>
            <a:off x="1468073" y="5427677"/>
            <a:ext cx="6536918" cy="923330"/>
          </a:xfrm>
          <a:prstGeom prst="rect">
            <a:avLst/>
          </a:prstGeom>
          <a:noFill/>
        </p:spPr>
        <p:txBody>
          <a:bodyPr wrap="none" rtlCol="0">
            <a:spAutoFit/>
          </a:bodyPr>
          <a:lstStyle/>
          <a:p>
            <a:r>
              <a:rPr lang="de-DE" dirty="0">
                <a:solidFill>
                  <a:srgbClr val="0070C0"/>
                </a:solidFill>
              </a:rPr>
              <a:t>- </a:t>
            </a:r>
            <a:r>
              <a:rPr lang="de-DE" dirty="0" err="1">
                <a:solidFill>
                  <a:srgbClr val="0070C0"/>
                </a:solidFill>
              </a:rPr>
              <a:t>There</a:t>
            </a:r>
            <a:r>
              <a:rPr lang="de-DE" dirty="0">
                <a:solidFill>
                  <a:srgbClr val="0070C0"/>
                </a:solidFill>
              </a:rPr>
              <a:t> </a:t>
            </a:r>
            <a:r>
              <a:rPr lang="de-DE" dirty="0" err="1">
                <a:solidFill>
                  <a:srgbClr val="0070C0"/>
                </a:solidFill>
              </a:rPr>
              <a:t>could</a:t>
            </a:r>
            <a:r>
              <a:rPr lang="de-DE" dirty="0">
                <a:solidFill>
                  <a:srgbClr val="0070C0"/>
                </a:solidFill>
              </a:rPr>
              <a:t> </a:t>
            </a:r>
            <a:r>
              <a:rPr lang="de-DE" dirty="0" err="1">
                <a:solidFill>
                  <a:srgbClr val="0070C0"/>
                </a:solidFill>
              </a:rPr>
              <a:t>be</a:t>
            </a:r>
            <a:r>
              <a:rPr lang="de-DE" dirty="0">
                <a:solidFill>
                  <a:srgbClr val="0070C0"/>
                </a:solidFill>
              </a:rPr>
              <a:t> a </a:t>
            </a:r>
            <a:r>
              <a:rPr lang="de-DE" dirty="0" err="1">
                <a:solidFill>
                  <a:srgbClr val="0070C0"/>
                </a:solidFill>
              </a:rPr>
              <a:t>report</a:t>
            </a:r>
            <a:r>
              <a:rPr lang="de-DE" dirty="0">
                <a:solidFill>
                  <a:srgbClr val="0070C0"/>
                </a:solidFill>
              </a:rPr>
              <a:t> on </a:t>
            </a:r>
            <a:r>
              <a:rPr lang="de-DE" dirty="0" err="1">
                <a:solidFill>
                  <a:srgbClr val="0070C0"/>
                </a:solidFill>
              </a:rPr>
              <a:t>the</a:t>
            </a:r>
            <a:r>
              <a:rPr lang="de-DE" dirty="0">
                <a:solidFill>
                  <a:srgbClr val="0070C0"/>
                </a:solidFill>
              </a:rPr>
              <a:t> RLMO RT </a:t>
            </a:r>
            <a:r>
              <a:rPr lang="de-DE" dirty="0" err="1">
                <a:solidFill>
                  <a:srgbClr val="0070C0"/>
                </a:solidFill>
              </a:rPr>
              <a:t>meeting</a:t>
            </a:r>
            <a:r>
              <a:rPr lang="de-DE" dirty="0">
                <a:solidFill>
                  <a:srgbClr val="0070C0"/>
                </a:solidFill>
              </a:rPr>
              <a:t> in </a:t>
            </a:r>
            <a:r>
              <a:rPr lang="de-DE" dirty="0" err="1">
                <a:solidFill>
                  <a:srgbClr val="0070C0"/>
                </a:solidFill>
              </a:rPr>
              <a:t>the</a:t>
            </a:r>
            <a:r>
              <a:rPr lang="de-DE" dirty="0">
                <a:solidFill>
                  <a:srgbClr val="0070C0"/>
                </a:solidFill>
              </a:rPr>
              <a:t> Bulletin, </a:t>
            </a:r>
            <a:br>
              <a:rPr lang="de-DE" dirty="0">
                <a:solidFill>
                  <a:srgbClr val="0070C0"/>
                </a:solidFill>
              </a:rPr>
            </a:br>
            <a:r>
              <a:rPr lang="de-DE" dirty="0">
                <a:solidFill>
                  <a:srgbClr val="0070C0"/>
                </a:solidFill>
              </a:rPr>
              <a:t>   </a:t>
            </a:r>
            <a:r>
              <a:rPr lang="de-DE" dirty="0" err="1">
                <a:solidFill>
                  <a:srgbClr val="0070C0"/>
                </a:solidFill>
              </a:rPr>
              <a:t>where</a:t>
            </a:r>
            <a:r>
              <a:rPr lang="de-DE" dirty="0">
                <a:solidFill>
                  <a:srgbClr val="0070C0"/>
                </a:solidFill>
              </a:rPr>
              <a:t> </a:t>
            </a:r>
            <a:r>
              <a:rPr lang="de-DE" dirty="0" err="1">
                <a:solidFill>
                  <a:srgbClr val="0070C0"/>
                </a:solidFill>
              </a:rPr>
              <a:t>the</a:t>
            </a:r>
            <a:r>
              <a:rPr lang="de-DE" dirty="0">
                <a:solidFill>
                  <a:srgbClr val="0070C0"/>
                </a:solidFill>
              </a:rPr>
              <a:t> </a:t>
            </a:r>
            <a:r>
              <a:rPr lang="de-DE" dirty="0" err="1">
                <a:solidFill>
                  <a:srgbClr val="0070C0"/>
                </a:solidFill>
              </a:rPr>
              <a:t>most</a:t>
            </a:r>
            <a:r>
              <a:rPr lang="de-DE" dirty="0">
                <a:solidFill>
                  <a:srgbClr val="0070C0"/>
                </a:solidFill>
              </a:rPr>
              <a:t> </a:t>
            </a:r>
            <a:r>
              <a:rPr lang="de-DE" dirty="0" err="1">
                <a:solidFill>
                  <a:srgbClr val="0070C0"/>
                </a:solidFill>
              </a:rPr>
              <a:t>important</a:t>
            </a:r>
            <a:r>
              <a:rPr lang="de-DE" dirty="0">
                <a:solidFill>
                  <a:srgbClr val="0070C0"/>
                </a:solidFill>
              </a:rPr>
              <a:t> </a:t>
            </a:r>
            <a:r>
              <a:rPr lang="de-DE" dirty="0" err="1">
                <a:solidFill>
                  <a:srgbClr val="0070C0"/>
                </a:solidFill>
              </a:rPr>
              <a:t>information</a:t>
            </a:r>
            <a:r>
              <a:rPr lang="de-DE" dirty="0">
                <a:solidFill>
                  <a:srgbClr val="0070C0"/>
                </a:solidFill>
              </a:rPr>
              <a:t> </a:t>
            </a:r>
            <a:r>
              <a:rPr lang="de-DE" dirty="0" err="1">
                <a:solidFill>
                  <a:srgbClr val="0070C0"/>
                </a:solidFill>
              </a:rPr>
              <a:t>from</a:t>
            </a:r>
            <a:r>
              <a:rPr lang="de-DE" dirty="0">
                <a:solidFill>
                  <a:srgbClr val="0070C0"/>
                </a:solidFill>
              </a:rPr>
              <a:t> </a:t>
            </a:r>
            <a:r>
              <a:rPr lang="de-DE" dirty="0" err="1">
                <a:solidFill>
                  <a:srgbClr val="0070C0"/>
                </a:solidFill>
              </a:rPr>
              <a:t>each</a:t>
            </a:r>
            <a:r>
              <a:rPr lang="de-DE" dirty="0">
                <a:solidFill>
                  <a:srgbClr val="0070C0"/>
                </a:solidFill>
              </a:rPr>
              <a:t> RLMO </a:t>
            </a:r>
            <a:r>
              <a:rPr lang="de-DE" dirty="0" err="1">
                <a:solidFill>
                  <a:srgbClr val="0070C0"/>
                </a:solidFill>
              </a:rPr>
              <a:t>can</a:t>
            </a:r>
            <a:r>
              <a:rPr lang="de-DE" dirty="0">
                <a:solidFill>
                  <a:srgbClr val="0070C0"/>
                </a:solidFill>
              </a:rPr>
              <a:t> </a:t>
            </a:r>
            <a:r>
              <a:rPr lang="de-DE" dirty="0" err="1">
                <a:solidFill>
                  <a:srgbClr val="0070C0"/>
                </a:solidFill>
              </a:rPr>
              <a:t>be</a:t>
            </a:r>
            <a:br>
              <a:rPr lang="de-DE" dirty="0">
                <a:solidFill>
                  <a:srgbClr val="0070C0"/>
                </a:solidFill>
              </a:rPr>
            </a:br>
            <a:r>
              <a:rPr lang="de-DE" dirty="0">
                <a:solidFill>
                  <a:srgbClr val="0070C0"/>
                </a:solidFill>
              </a:rPr>
              <a:t>   </a:t>
            </a:r>
            <a:r>
              <a:rPr lang="de-DE" dirty="0" err="1">
                <a:solidFill>
                  <a:srgbClr val="0070C0"/>
                </a:solidFill>
              </a:rPr>
              <a:t>found</a:t>
            </a:r>
            <a:r>
              <a:rPr lang="de-DE" dirty="0">
                <a:solidFill>
                  <a:srgbClr val="0070C0"/>
                </a:solidFill>
              </a:rPr>
              <a:t>.</a:t>
            </a:r>
          </a:p>
        </p:txBody>
      </p:sp>
    </p:spTree>
    <p:extLst>
      <p:ext uri="{BB962C8B-B14F-4D97-AF65-F5344CB8AC3E}">
        <p14:creationId xmlns:p14="http://schemas.microsoft.com/office/powerpoint/2010/main" val="1370895921"/>
      </p:ext>
    </p:extLst>
  </p:cSld>
  <p:clrMapOvr>
    <a:masterClrMapping/>
  </p:clrMapOvr>
</p:sld>
</file>

<file path=ppt/theme/theme1.xml><?xml version="1.0" encoding="utf-8"?>
<a:theme xmlns:a="http://schemas.openxmlformats.org/drawingml/2006/main" name="51_CIML_ppt_layout_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DFA6394-9D5C-4A52-A549-F309092171A4}" vid="{691C8258-4C6A-4E2C-9682-AABF4F88D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55CIML_PPT_Template</Template>
  <TotalTime>0</TotalTime>
  <Words>1139</Words>
  <Application>Microsoft Office PowerPoint</Application>
  <PresentationFormat>Bildschirmpräsentation (4:3)</PresentationFormat>
  <Paragraphs>86</Paragraphs>
  <Slides>10</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10</vt:i4>
      </vt:variant>
    </vt:vector>
  </HeadingPairs>
  <TitlesOfParts>
    <vt:vector size="13" baseType="lpstr">
      <vt:lpstr>Arial</vt:lpstr>
      <vt:lpstr>Calibri</vt:lpstr>
      <vt:lpstr>51_CIML_ppt_layout_2016</vt:lpstr>
      <vt:lpstr>Update from the RLMO</vt:lpstr>
      <vt:lpstr>Overview about COOMET: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Ehrlich, Charles D. (Fed)</dc:creator>
  <cp:lastModifiedBy>Peter Ulbig</cp:lastModifiedBy>
  <cp:revision>17</cp:revision>
  <dcterms:created xsi:type="dcterms:W3CDTF">2020-09-21T16:54:59Z</dcterms:created>
  <dcterms:modified xsi:type="dcterms:W3CDTF">2020-10-06T15:28:57Z</dcterms:modified>
</cp:coreProperties>
</file>