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60" r:id="rId5"/>
    <p:sldId id="264" r:id="rId6"/>
    <p:sldId id="262" r:id="rId7"/>
    <p:sldId id="25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25" autoAdjust="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5A8D2-C8BB-475C-BEEA-ABAE8A87948F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C6E52-F53D-4E4B-AF19-66C7F35F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82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Online 55th CIML Meeting – 2020</a:t>
            </a:r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Online 55th CIML Meeting – 2020</a:t>
            </a:r>
          </a:p>
        </p:txBody>
      </p:sp>
    </p:spTree>
    <p:extLst>
      <p:ext uri="{BB962C8B-B14F-4D97-AF65-F5344CB8AC3E}">
        <p14:creationId xmlns:p14="http://schemas.microsoft.com/office/powerpoint/2010/main" val="70809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GB" dirty="0"/>
              <a:t>Online 55th CIML Meeting – 2020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2" name="Picture 2" descr="International Organization of Legal Metrology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2595"/>
            <a:ext cx="5616624" cy="72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67048"/>
            <a:ext cx="1336777" cy="8911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251" y="167048"/>
            <a:ext cx="1343237" cy="89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plmf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b.de/tc/index.php?id=6461" TargetMode="External"/><Relationship Id="rId2" Type="http://schemas.openxmlformats.org/officeDocument/2006/relationships/hyperlink" Target="https://www.apec.org/Groups/Committee-on-Trade-and-Investment/Sub-Committee-on-Standards-and-Conformanc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siapacificlegalmetrologyforum.cmail19.com/t/d-i-ctjjko-l-c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obrien@mbie.govt.nz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064896" cy="129614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NZ" dirty="0">
                <a:solidFill>
                  <a:srgbClr val="002060"/>
                </a:solidFill>
              </a:rPr>
              <a:t>Asia-Pacific Legal Metrology Forum update on activities </a:t>
            </a:r>
            <a:endParaRPr lang="en-GB" noProof="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67544" y="3068959"/>
            <a:ext cx="8064896" cy="365251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 defTabSz="879009">
              <a:spcBef>
                <a:spcPts val="0"/>
              </a:spcBef>
              <a:buNone/>
              <a:defRPr/>
            </a:pPr>
            <a: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RLMO Round Table </a:t>
            </a:r>
            <a:r>
              <a:rPr lang="en-NZ" b="1" dirty="0" smtClean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Meeting, </a:t>
            </a:r>
            <a: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/>
            </a:r>
            <a:b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</a:br>
            <a: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Thursday, 8 October 2020</a:t>
            </a:r>
            <a:b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</a:br>
            <a:r>
              <a:rPr lang="en-NZ" b="1" dirty="0" smtClean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Item 4</a:t>
            </a:r>
            <a: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/>
            </a:r>
            <a:br>
              <a:rPr lang="en-NZ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</a:br>
            <a:endParaRPr lang="en-NZ" b="1" dirty="0" smtClean="0">
              <a:solidFill>
                <a:srgbClr val="1F497D">
                  <a:lumMod val="75000"/>
                </a:srgbClr>
              </a:solidFill>
              <a:cs typeface="Arial" panose="020B0604020202020204" pitchFamily="34" charset="0"/>
            </a:endParaRPr>
          </a:p>
          <a:p>
            <a:pPr marL="0" lvl="0" indent="0" algn="ctr" defTabSz="879009">
              <a:spcBef>
                <a:spcPts val="0"/>
              </a:spcBef>
              <a:buNone/>
              <a:defRPr/>
            </a:pPr>
            <a:endParaRPr lang="en-NZ" b="1" dirty="0">
              <a:solidFill>
                <a:srgbClr val="1F497D">
                  <a:lumMod val="75000"/>
                </a:srgbClr>
              </a:solidFill>
              <a:cs typeface="Arial" panose="020B0604020202020204" pitchFamily="34" charset="0"/>
            </a:endParaRPr>
          </a:p>
          <a:p>
            <a:pPr marL="0" lvl="0" indent="0" defTabSz="879009">
              <a:spcBef>
                <a:spcPts val="0"/>
              </a:spcBef>
              <a:buNone/>
              <a:defRPr/>
            </a:pPr>
            <a:r>
              <a:rPr lang="en-NZ" sz="2000" b="1" dirty="0" smtClean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Presented </a:t>
            </a:r>
            <a:r>
              <a:rPr lang="en-NZ" sz="2000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by: Mr Stephen O’Brien</a:t>
            </a:r>
          </a:p>
          <a:p>
            <a:pPr marL="0" indent="0" defTabSz="879009">
              <a:spcBef>
                <a:spcPts val="0"/>
              </a:spcBef>
              <a:buNone/>
              <a:defRPr/>
            </a:pPr>
            <a:r>
              <a:rPr lang="en-NZ" sz="2000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Manager, Trading Standards, New Zealand</a:t>
            </a:r>
          </a:p>
          <a:p>
            <a:pPr marL="0" indent="0" defTabSz="879009">
              <a:spcBef>
                <a:spcPts val="0"/>
              </a:spcBef>
              <a:buNone/>
              <a:defRPr/>
            </a:pPr>
            <a:r>
              <a:rPr lang="en-NZ" sz="2000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APLMF President</a:t>
            </a:r>
          </a:p>
          <a:p>
            <a:pPr marL="0" indent="0" defTabSz="879009">
              <a:spcBef>
                <a:spcPts val="0"/>
              </a:spcBef>
              <a:buNone/>
              <a:defRPr/>
            </a:pPr>
            <a:r>
              <a:rPr lang="en-NZ" sz="2000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OIML CIML </a:t>
            </a:r>
            <a:r>
              <a:rPr lang="en-NZ" sz="2000" dirty="0" smtClean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Member</a:t>
            </a:r>
          </a:p>
          <a:p>
            <a:pPr marL="0" indent="0" defTabSz="879009">
              <a:spcBef>
                <a:spcPts val="0"/>
              </a:spcBef>
              <a:buNone/>
              <a:defRPr/>
            </a:pPr>
            <a:endParaRPr lang="en-NZ" sz="2000" b="1" dirty="0">
              <a:solidFill>
                <a:srgbClr val="1F497D">
                  <a:lumMod val="75000"/>
                </a:srgbClr>
              </a:solidFill>
              <a:cs typeface="Arial" panose="020B0604020202020204" pitchFamily="34" charset="0"/>
            </a:endParaRPr>
          </a:p>
          <a:p>
            <a:pPr marL="0" lvl="0" indent="0" defTabSz="879009">
              <a:spcBef>
                <a:spcPts val="0"/>
              </a:spcBef>
              <a:buNone/>
              <a:defRPr/>
            </a:pPr>
            <a:endParaRPr lang="en-NZ" sz="2000" b="1" dirty="0">
              <a:solidFill>
                <a:srgbClr val="1F497D">
                  <a:lumMod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1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629" y="5666775"/>
            <a:ext cx="1725318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02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7AAB8825-7632-4F34-9A9A-F30E3AF491C8}"/>
              </a:ext>
            </a:extLst>
          </p:cNvPr>
          <p:cNvSpPr/>
          <p:nvPr/>
        </p:nvSpPr>
        <p:spPr>
          <a:xfrm>
            <a:off x="685800" y="1142999"/>
            <a:ext cx="7596313" cy="48482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lvl="0" algn="ctr"/>
            <a:r>
              <a:rPr lang="en-US" sz="2800" b="1" dirty="0">
                <a:solidFill>
                  <a:srgbClr val="002060"/>
                </a:solidFill>
              </a:rPr>
              <a:t>Asia-Pacific Legal Metrology Forum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NZ" sz="2200" dirty="0">
                <a:solidFill>
                  <a:srgbClr val="002060"/>
                </a:solidFill>
              </a:rPr>
              <a:t>Regional grouping of </a:t>
            </a:r>
            <a:r>
              <a:rPr lang="en-NZ" sz="2200" b="1" dirty="0">
                <a:solidFill>
                  <a:srgbClr val="002060"/>
                </a:solidFill>
              </a:rPr>
              <a:t>Legal Metrology authorities</a:t>
            </a:r>
          </a:p>
          <a:p>
            <a:pPr lvl="0">
              <a:spcBef>
                <a:spcPts val="600"/>
              </a:spcBef>
            </a:pPr>
            <a:r>
              <a:rPr lang="en-NZ" sz="2200" b="1" dirty="0">
                <a:solidFill>
                  <a:srgbClr val="002060"/>
                </a:solidFill>
              </a:rPr>
              <a:t>Objective:  </a:t>
            </a:r>
            <a:r>
              <a:rPr lang="en-NZ" sz="2200" dirty="0">
                <a:solidFill>
                  <a:srgbClr val="002060"/>
                </a:solidFill>
              </a:rPr>
              <a:t>support Asia-Pacific Economic Cooperation (APEC) goals - 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200" dirty="0">
                <a:solidFill>
                  <a:srgbClr val="002060"/>
                </a:solidFill>
              </a:rPr>
              <a:t>development of </a:t>
            </a:r>
            <a:r>
              <a:rPr lang="en-NZ" sz="2200" b="1" dirty="0">
                <a:solidFill>
                  <a:srgbClr val="002060"/>
                </a:solidFill>
              </a:rPr>
              <a:t>legal metrology</a:t>
            </a:r>
            <a:r>
              <a:rPr lang="en-NZ" sz="2200" dirty="0">
                <a:solidFill>
                  <a:srgbClr val="002060"/>
                </a:solidFill>
              </a:rPr>
              <a:t>;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200" b="1" dirty="0">
                <a:solidFill>
                  <a:srgbClr val="002060"/>
                </a:solidFill>
              </a:rPr>
              <a:t>promotion of free trade </a:t>
            </a:r>
            <a:r>
              <a:rPr lang="en-NZ" sz="2200" dirty="0">
                <a:solidFill>
                  <a:srgbClr val="002060"/>
                </a:solidFill>
              </a:rPr>
              <a:t>through harmonisation and removal of technical barriers to trade (voluntary, practical application of OIML recommendations and documents)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NZ" sz="2200" dirty="0" smtClean="0">
                <a:solidFill>
                  <a:srgbClr val="002060"/>
                </a:solidFill>
              </a:rPr>
              <a:t>New </a:t>
            </a:r>
            <a:r>
              <a:rPr lang="en-NZ" sz="2200" dirty="0">
                <a:solidFill>
                  <a:srgbClr val="002060"/>
                </a:solidFill>
              </a:rPr>
              <a:t>Zealand </a:t>
            </a:r>
            <a:r>
              <a:rPr lang="en-NZ" sz="2200" dirty="0" smtClean="0">
                <a:solidFill>
                  <a:srgbClr val="002060"/>
                </a:solidFill>
              </a:rPr>
              <a:t>responsible presidency and </a:t>
            </a:r>
            <a:r>
              <a:rPr lang="en-NZ" sz="2200" dirty="0">
                <a:solidFill>
                  <a:srgbClr val="002060"/>
                </a:solidFill>
              </a:rPr>
              <a:t>secretariat </a:t>
            </a:r>
            <a:r>
              <a:rPr lang="en-NZ" sz="2200" dirty="0" smtClean="0">
                <a:solidFill>
                  <a:srgbClr val="002060"/>
                </a:solidFill>
              </a:rPr>
              <a:t>which will move to Malaysia in December 2020</a:t>
            </a:r>
            <a:endParaRPr lang="en-NZ" sz="22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NZ" sz="2200" b="1" dirty="0">
                <a:solidFill>
                  <a:srgbClr val="002060"/>
                </a:solidFill>
              </a:rPr>
              <a:t>Website: </a:t>
            </a:r>
            <a:r>
              <a:rPr lang="en-NZ" sz="2200" dirty="0">
                <a:solidFill>
                  <a:srgbClr val="002060"/>
                </a:solidFill>
                <a:hlinkClick r:id="rId2"/>
              </a:rPr>
              <a:t>www.aplmf.org</a:t>
            </a:r>
            <a:endParaRPr lang="en-NZ" sz="22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NZ" sz="2200" b="1" dirty="0">
                <a:solidFill>
                  <a:srgbClr val="002060"/>
                </a:solidFill>
              </a:rPr>
              <a:t>Current Membership</a:t>
            </a:r>
            <a:r>
              <a:rPr lang="en-NZ" sz="2200" b="1" dirty="0" smtClean="0">
                <a:solidFill>
                  <a:srgbClr val="002060"/>
                </a:solidFill>
              </a:rPr>
              <a:t>: 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200" dirty="0" smtClean="0">
                <a:solidFill>
                  <a:srgbClr val="002060"/>
                </a:solidFill>
              </a:rPr>
              <a:t>27 Economies: 20 full and 7 Corresponding 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200" dirty="0" smtClean="0">
                <a:solidFill>
                  <a:srgbClr val="002060"/>
                </a:solidFill>
              </a:rPr>
              <a:t>New membership category: Observing 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200" dirty="0" smtClean="0">
                <a:solidFill>
                  <a:srgbClr val="002060"/>
                </a:solidFill>
              </a:rPr>
              <a:t>Full membership limited to APEC fora members </a:t>
            </a:r>
            <a:endParaRPr lang="en-NZ" sz="2200" dirty="0">
              <a:solidFill>
                <a:srgbClr val="00206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5666776"/>
            <a:ext cx="1725318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3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7AAB8825-7632-4F34-9A9A-F30E3AF491C8}"/>
              </a:ext>
            </a:extLst>
          </p:cNvPr>
          <p:cNvSpPr/>
          <p:nvPr/>
        </p:nvSpPr>
        <p:spPr>
          <a:xfrm>
            <a:off x="228600" y="869950"/>
            <a:ext cx="8763000" cy="59880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APLMF Activities completed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Secretariat has </a:t>
            </a:r>
            <a:r>
              <a:rPr kumimoji="0" lang="en-N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ZOOM licence 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support Working Groups.  Most meeting regularly on-line to progress work programmes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Transfer of Secretariat to Malaysia 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slowed but on track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Remote </a:t>
            </a:r>
            <a:r>
              <a:rPr kumimoji="0" lang="en-NZ" sz="29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representation at </a:t>
            </a:r>
            <a:r>
              <a:rPr kumimoji="0" lang="en-N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Asia-Pacific Economic Co-operation (APEC),  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Specialist Regional Bodies Forum (SRB</a:t>
            </a:r>
            <a:r>
              <a:rPr kumimoji="0" lang="en-NZ" sz="2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– </a:t>
            </a:r>
            <a:r>
              <a:rPr kumimoji="0" lang="en-NZ" sz="2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https://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www.apec.org/Groups/Committee-on-Trade-and-Investment/Sub-Committee-on-Standards-and-Conformance</a:t>
            </a:r>
            <a:endParaRPr kumimoji="0" lang="en-NZ" sz="29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APEC meetings hosted by Malaysia 2020 and New Zealand 2021: all on-line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Working with Asia Pacific Metrology Programme (APMP) </a:t>
            </a:r>
            <a:r>
              <a:rPr kumimoji="0" lang="en-NZ" sz="2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 </a:t>
            </a:r>
            <a:r>
              <a:rPr kumimoji="0" lang="en-NZ" sz="2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Metrology Enabling Developing Economies in </a:t>
            </a:r>
            <a:r>
              <a:rPr kumimoji="0" lang="en-N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Asia </a:t>
            </a:r>
            <a:r>
              <a:rPr kumimoji="0" lang="en-NZ" sz="2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N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MEDEA)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</a:t>
            </a:r>
            <a:r>
              <a:rPr kumimoji="0" lang="en-NZ" sz="2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https://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www.ptb.de/tc/index.php?id=6461</a:t>
            </a: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Managed PTB, Funded by German Government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Face to face training planned for 2020 delayed – moving to on-line format in 2021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2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Proposal for MEDEA 3.0 (mid 2021) under development.  Focus on metrology supporting achievement of  WTO Sustainable Development goals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NZ" sz="2900" dirty="0" smtClean="0">
                <a:solidFill>
                  <a:srgbClr val="002060"/>
                </a:solidFill>
                <a:latin typeface="Calibri"/>
              </a:rPr>
              <a:t>Updated APLMF Strategic Plan – to be published December 2020</a:t>
            </a:r>
            <a:endParaRPr kumimoji="0" lang="en-US" sz="2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2629" y="5789446"/>
            <a:ext cx="1725318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3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7AAB8825-7632-4F34-9A9A-F30E3AF491C8}"/>
              </a:ext>
            </a:extLst>
          </p:cNvPr>
          <p:cNvSpPr/>
          <p:nvPr/>
        </p:nvSpPr>
        <p:spPr>
          <a:xfrm>
            <a:off x="304800" y="851477"/>
            <a:ext cx="8763000" cy="59880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APLMF Activities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NZ" sz="2900" dirty="0" smtClean="0">
                <a:solidFill>
                  <a:srgbClr val="002060"/>
                </a:solidFill>
              </a:rPr>
              <a:t>June 2020: </a:t>
            </a:r>
            <a:r>
              <a:rPr lang="en-NZ" sz="2900" b="1" dirty="0" smtClean="0">
                <a:solidFill>
                  <a:srgbClr val="002060"/>
                </a:solidFill>
              </a:rPr>
              <a:t>joint </a:t>
            </a:r>
            <a:r>
              <a:rPr lang="en-NZ" sz="2900" b="1" dirty="0">
                <a:solidFill>
                  <a:srgbClr val="002060"/>
                </a:solidFill>
              </a:rPr>
              <a:t>APLMF/APMP </a:t>
            </a:r>
            <a:r>
              <a:rPr lang="en-NZ" sz="2900" b="1" dirty="0" smtClean="0">
                <a:solidFill>
                  <a:srgbClr val="002060"/>
                </a:solidFill>
              </a:rPr>
              <a:t>on-line workshop on developing case studies </a:t>
            </a:r>
            <a:r>
              <a:rPr lang="en-NZ" sz="2900" dirty="0" smtClean="0">
                <a:solidFill>
                  <a:srgbClr val="002060"/>
                </a:solidFill>
              </a:rPr>
              <a:t>to improve awareness of the importance of metrology delivered by Laurie </a:t>
            </a:r>
            <a:r>
              <a:rPr lang="en-NZ" sz="2900" dirty="0" err="1" smtClean="0">
                <a:solidFill>
                  <a:srgbClr val="002060"/>
                </a:solidFill>
              </a:rPr>
              <a:t>Winkless</a:t>
            </a:r>
            <a:r>
              <a:rPr lang="en-NZ" sz="2900" dirty="0" smtClean="0">
                <a:solidFill>
                  <a:srgbClr val="002060"/>
                </a:solidFill>
              </a:rPr>
              <a:t> was </a:t>
            </a:r>
            <a:r>
              <a:rPr lang="en-NZ" sz="2900" dirty="0">
                <a:solidFill>
                  <a:srgbClr val="002060"/>
                </a:solidFill>
              </a:rPr>
              <a:t>successfully run with around 70 </a:t>
            </a:r>
            <a:r>
              <a:rPr lang="en-NZ" sz="2900" dirty="0" smtClean="0">
                <a:solidFill>
                  <a:srgbClr val="002060"/>
                </a:solidFill>
              </a:rPr>
              <a:t>participants. See: </a:t>
            </a:r>
            <a:r>
              <a:rPr lang="en-NZ" sz="2200" b="1" dirty="0" smtClean="0">
                <a:solidFill>
                  <a:srgbClr val="00988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MEDEA </a:t>
            </a:r>
            <a:r>
              <a:rPr lang="en-NZ" sz="2200" b="1" dirty="0">
                <a:solidFill>
                  <a:srgbClr val="00988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2.0 – Science Communication for Metrology </a:t>
            </a:r>
            <a:endParaRPr lang="en-NZ" sz="2200" b="1" dirty="0" smtClean="0">
              <a:solidFill>
                <a:srgbClr val="009883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NZ" sz="2900" b="1" dirty="0" smtClean="0">
                <a:solidFill>
                  <a:srgbClr val="002060"/>
                </a:solidFill>
              </a:rPr>
              <a:t>Non-automatic Weighing Instrument (NAWI) </a:t>
            </a:r>
            <a:r>
              <a:rPr lang="en-NZ" sz="2900" b="1" dirty="0">
                <a:solidFill>
                  <a:srgbClr val="002060"/>
                </a:solidFill>
              </a:rPr>
              <a:t>eLearning module </a:t>
            </a:r>
            <a:r>
              <a:rPr lang="en-NZ" sz="2900" dirty="0" smtClean="0">
                <a:solidFill>
                  <a:srgbClr val="002060"/>
                </a:solidFill>
              </a:rPr>
              <a:t>Pilot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NZ" sz="2900" dirty="0" smtClean="0">
                <a:solidFill>
                  <a:srgbClr val="002060"/>
                </a:solidFill>
              </a:rPr>
              <a:t>Until OIML </a:t>
            </a:r>
            <a:r>
              <a:rPr lang="en-NZ" sz="2900" dirty="0">
                <a:solidFill>
                  <a:srgbClr val="002060"/>
                </a:solidFill>
              </a:rPr>
              <a:t>Learning Management System (</a:t>
            </a:r>
            <a:r>
              <a:rPr lang="en-NZ" sz="2900" dirty="0" smtClean="0">
                <a:solidFill>
                  <a:srgbClr val="002060"/>
                </a:solidFill>
              </a:rPr>
              <a:t>LMS) updates have been completed, PTB is hosting the NAWI </a:t>
            </a:r>
            <a:r>
              <a:rPr lang="en-NZ" sz="2900" dirty="0">
                <a:solidFill>
                  <a:srgbClr val="002060"/>
                </a:solidFill>
              </a:rPr>
              <a:t>eLearning Module on </a:t>
            </a:r>
            <a:r>
              <a:rPr lang="en-NZ" sz="2900" dirty="0" smtClean="0">
                <a:solidFill>
                  <a:srgbClr val="002060"/>
                </a:solidFill>
              </a:rPr>
              <a:t>their LMS.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2900" dirty="0" smtClean="0">
                <a:solidFill>
                  <a:srgbClr val="002060"/>
                </a:solidFill>
              </a:rPr>
              <a:t>Pilot is being run with representatives from Developing Economies 18-30 </a:t>
            </a:r>
            <a:r>
              <a:rPr lang="en-NZ" sz="2900" dirty="0">
                <a:solidFill>
                  <a:srgbClr val="002060"/>
                </a:solidFill>
              </a:rPr>
              <a:t>October.  Once </a:t>
            </a:r>
            <a:r>
              <a:rPr lang="en-NZ" sz="2900" dirty="0" smtClean="0">
                <a:solidFill>
                  <a:srgbClr val="002060"/>
                </a:solidFill>
              </a:rPr>
              <a:t>feedback analysed and responded to - module will be made freely available.</a:t>
            </a:r>
            <a:endParaRPr lang="en-NZ" sz="2900" dirty="0">
              <a:solidFill>
                <a:srgbClr val="002060"/>
              </a:solidFill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NZ" sz="2900" dirty="0" smtClean="0">
                <a:solidFill>
                  <a:srgbClr val="002060"/>
                </a:solidFill>
              </a:rPr>
              <a:t>Australia is completing conversion </a:t>
            </a:r>
            <a:r>
              <a:rPr lang="en-NZ" sz="2900" b="1" dirty="0" smtClean="0">
                <a:solidFill>
                  <a:srgbClr val="002060"/>
                </a:solidFill>
              </a:rPr>
              <a:t>fuel </a:t>
            </a:r>
            <a:r>
              <a:rPr lang="en-NZ" sz="2900" b="1" dirty="0">
                <a:solidFill>
                  <a:srgbClr val="002060"/>
                </a:solidFill>
              </a:rPr>
              <a:t>dispenser eLearning module </a:t>
            </a:r>
            <a:r>
              <a:rPr lang="en-NZ" sz="2900" dirty="0">
                <a:solidFill>
                  <a:srgbClr val="002060"/>
                </a:solidFill>
              </a:rPr>
              <a:t>so it is suitable for </a:t>
            </a:r>
            <a:r>
              <a:rPr lang="en-NZ" sz="2900" dirty="0" smtClean="0">
                <a:solidFill>
                  <a:srgbClr val="002060"/>
                </a:solidFill>
              </a:rPr>
              <a:t>use by other economies </a:t>
            </a:r>
            <a:r>
              <a:rPr lang="en-NZ" sz="2900" dirty="0">
                <a:solidFill>
                  <a:srgbClr val="002060"/>
                </a:solidFill>
              </a:rPr>
              <a:t>in the region.  </a:t>
            </a:r>
            <a:r>
              <a:rPr lang="en-NZ" sz="2900" dirty="0" smtClean="0">
                <a:solidFill>
                  <a:srgbClr val="002060"/>
                </a:solidFill>
              </a:rPr>
              <a:t>This will be hosted by NMIA and available once a pilot has been completed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NZ" sz="2900" dirty="0" smtClean="0">
                <a:solidFill>
                  <a:srgbClr val="002060"/>
                </a:solidFill>
              </a:rPr>
              <a:t>Joint </a:t>
            </a:r>
            <a:r>
              <a:rPr lang="en-NZ" sz="2900" b="1" dirty="0">
                <a:solidFill>
                  <a:srgbClr val="002060"/>
                </a:solidFill>
              </a:rPr>
              <a:t>APMP-APLMF metrology </a:t>
            </a:r>
            <a:r>
              <a:rPr lang="en-NZ" sz="2900" b="1" dirty="0" smtClean="0">
                <a:solidFill>
                  <a:srgbClr val="002060"/>
                </a:solidFill>
              </a:rPr>
              <a:t>web </a:t>
            </a:r>
            <a:r>
              <a:rPr lang="en-NZ" sz="2900" b="1" dirty="0">
                <a:solidFill>
                  <a:srgbClr val="002060"/>
                </a:solidFill>
              </a:rPr>
              <a:t>portal (Metrology Asia Pacific) </a:t>
            </a:r>
            <a:r>
              <a:rPr lang="en-NZ" sz="2900" dirty="0">
                <a:solidFill>
                  <a:srgbClr val="002060"/>
                </a:solidFill>
              </a:rPr>
              <a:t>to facilitate sharing of information </a:t>
            </a:r>
            <a:r>
              <a:rPr lang="en-NZ" sz="2900" dirty="0" smtClean="0">
                <a:solidFill>
                  <a:srgbClr val="002060"/>
                </a:solidFill>
              </a:rPr>
              <a:t>resources to be published in Nov 2020.  The </a:t>
            </a:r>
            <a:r>
              <a:rPr lang="en-NZ" sz="2900" dirty="0">
                <a:solidFill>
                  <a:srgbClr val="002060"/>
                </a:solidFill>
              </a:rPr>
              <a:t>portal will enable easy access </a:t>
            </a:r>
            <a:r>
              <a:rPr lang="en-NZ" sz="2900" dirty="0" smtClean="0">
                <a:solidFill>
                  <a:srgbClr val="002060"/>
                </a:solidFill>
              </a:rPr>
              <a:t>to resources </a:t>
            </a:r>
            <a:r>
              <a:rPr lang="en-NZ" sz="2900" dirty="0">
                <a:solidFill>
                  <a:srgbClr val="002060"/>
                </a:solidFill>
              </a:rPr>
              <a:t>that will </a:t>
            </a:r>
            <a:r>
              <a:rPr lang="en-NZ" sz="2900" dirty="0" smtClean="0">
                <a:solidFill>
                  <a:srgbClr val="002060"/>
                </a:solidFill>
              </a:rPr>
              <a:t>support communication </a:t>
            </a:r>
            <a:r>
              <a:rPr lang="en-NZ" sz="2900" dirty="0">
                <a:solidFill>
                  <a:srgbClr val="002060"/>
                </a:solidFill>
              </a:rPr>
              <a:t>and </a:t>
            </a:r>
            <a:r>
              <a:rPr lang="en-NZ" sz="2900" dirty="0" smtClean="0">
                <a:solidFill>
                  <a:srgbClr val="002060"/>
                </a:solidFill>
              </a:rPr>
              <a:t>engagement </a:t>
            </a:r>
            <a:r>
              <a:rPr lang="en-NZ" sz="2900" dirty="0">
                <a:solidFill>
                  <a:srgbClr val="002060"/>
                </a:solidFill>
              </a:rPr>
              <a:t>with stakeholders on issues relating to </a:t>
            </a:r>
            <a:r>
              <a:rPr lang="en-NZ" sz="2900" dirty="0" smtClean="0">
                <a:solidFill>
                  <a:srgbClr val="002060"/>
                </a:solidFill>
              </a:rPr>
              <a:t>metrology 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NZ" sz="2900" dirty="0" smtClean="0">
                <a:solidFill>
                  <a:srgbClr val="002060"/>
                </a:solidFill>
              </a:rPr>
              <a:t>Regional </a:t>
            </a:r>
            <a:r>
              <a:rPr lang="en-NZ" sz="2900" b="1" dirty="0" smtClean="0">
                <a:solidFill>
                  <a:srgbClr val="002060"/>
                </a:solidFill>
              </a:rPr>
              <a:t>Conformity to Type (CTT) Market surveillance pilot</a:t>
            </a:r>
            <a:r>
              <a:rPr lang="en-NZ" sz="2900" dirty="0" smtClean="0">
                <a:solidFill>
                  <a:srgbClr val="002060"/>
                </a:solidFill>
              </a:rPr>
              <a:t> under development. </a:t>
            </a:r>
            <a:r>
              <a:rPr lang="en-NZ" sz="2900" b="1" dirty="0" smtClean="0">
                <a:solidFill>
                  <a:srgbClr val="002060"/>
                </a:solidFill>
              </a:rPr>
              <a:t> </a:t>
            </a:r>
            <a:r>
              <a:rPr lang="en-NZ" sz="2900" dirty="0" smtClean="0">
                <a:solidFill>
                  <a:srgbClr val="002060"/>
                </a:solidFill>
              </a:rPr>
              <a:t>Lead by Australia and supported by interested APLMF economies – delayed by pandemic</a:t>
            </a:r>
            <a:endParaRPr lang="en-NZ" sz="2900" dirty="0">
              <a:solidFill>
                <a:srgbClr val="002060"/>
              </a:solidFill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tabLst/>
              <a:defRPr/>
            </a:pPr>
            <a:endParaRPr kumimoji="0" lang="en-NZ" sz="29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74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7AAB8825-7632-4F34-9A9A-F30E3AF491C8}"/>
              </a:ext>
            </a:extLst>
          </p:cNvPr>
          <p:cNvSpPr/>
          <p:nvPr/>
        </p:nvSpPr>
        <p:spPr>
          <a:xfrm>
            <a:off x="152400" y="1066800"/>
            <a:ext cx="8763000" cy="59880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lvl="0"/>
            <a:r>
              <a:rPr lang="en-US" sz="2800" b="1" dirty="0" smtClean="0">
                <a:solidFill>
                  <a:srgbClr val="002060"/>
                </a:solidFill>
              </a:rPr>
              <a:t>Future </a:t>
            </a:r>
            <a:r>
              <a:rPr lang="en-US" sz="2800" b="1" dirty="0">
                <a:solidFill>
                  <a:srgbClr val="002060"/>
                </a:solidFill>
              </a:rPr>
              <a:t>online </a:t>
            </a:r>
            <a:r>
              <a:rPr lang="en-US" sz="2800" b="1" dirty="0" smtClean="0">
                <a:solidFill>
                  <a:srgbClr val="002060"/>
                </a:solidFill>
              </a:rPr>
              <a:t>training</a:t>
            </a: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NZ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Working </a:t>
            </a: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convert training to a series of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‘Zoom’ workshops to be delivered first quarter 2021:</a:t>
            </a: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Bulk </a:t>
            </a:r>
            <a:r>
              <a:rPr lang="en-N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Flow Metering (Australian </a:t>
            </a: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Trainers)</a:t>
            </a: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Pre-packaged </a:t>
            </a:r>
            <a:r>
              <a:rPr lang="en-N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Goods (Indonesian and New Zealand </a:t>
            </a: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Trainers)</a:t>
            </a:r>
            <a:endParaRPr lang="en-NZ" sz="24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350"/>
              </a:lnSpc>
              <a:spcBef>
                <a:spcPts val="18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Verification </a:t>
            </a:r>
            <a:r>
              <a:rPr lang="en-NZ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 Electricity Meters (Korean </a:t>
            </a:r>
            <a:r>
              <a:rPr lang="en-NZ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Trainers)</a:t>
            </a:r>
            <a:endParaRPr lang="en-NZ" sz="24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n-NZ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Course material divided into 2-4 hour sessions which would be held on the same day of the week for 4 consecutive weeks</a:t>
            </a:r>
          </a:p>
          <a:p>
            <a:pPr lvl="1">
              <a:lnSpc>
                <a:spcPts val="1350"/>
              </a:lnSpc>
            </a:pP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Each </a:t>
            </a: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session would contain lectures, questions and exercises for participants to complete before the next session.  The exercises connect the knowledge into a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sequence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ts val="1350"/>
              </a:lnSpc>
            </a:pP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There would be a limit of 12 participants to ensure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effective participation</a:t>
            </a:r>
          </a:p>
          <a:p>
            <a:pPr lvl="1">
              <a:lnSpc>
                <a:spcPts val="1350"/>
              </a:lnSpc>
            </a:pP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Participants will be selected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based </a:t>
            </a: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 their experience and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submitted action plans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0"/>
              </a:spcAft>
            </a:pP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en-N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 these events will be </a:t>
            </a:r>
            <a:r>
              <a:rPr lang="en-NZ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recorded, converted into on-line                                                                  resources and published on APLMF website for others</a:t>
            </a:r>
            <a:endParaRPr lang="en-N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NZ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629" y="5803301"/>
            <a:ext cx="1725318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6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7AAB8825-7632-4F34-9A9A-F30E3AF491C8}"/>
              </a:ext>
            </a:extLst>
          </p:cNvPr>
          <p:cNvSpPr/>
          <p:nvPr/>
        </p:nvSpPr>
        <p:spPr>
          <a:xfrm>
            <a:off x="152400" y="1066800"/>
            <a:ext cx="8763000" cy="59880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lvl="0" algn="ctr"/>
            <a:r>
              <a:rPr lang="en-US" sz="2800" b="1" dirty="0" smtClean="0">
                <a:solidFill>
                  <a:srgbClr val="002060"/>
                </a:solidFill>
              </a:rPr>
              <a:t>Annual 27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800" b="1" dirty="0" smtClean="0">
                <a:solidFill>
                  <a:srgbClr val="002060"/>
                </a:solidFill>
              </a:rPr>
              <a:t> APLMF Meetings:</a:t>
            </a:r>
          </a:p>
          <a:p>
            <a:pPr lvl="0" algn="ctr"/>
            <a:endParaRPr lang="en-US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NZ" b="1" dirty="0" smtClean="0">
                <a:solidFill>
                  <a:srgbClr val="002060"/>
                </a:solidFill>
              </a:rPr>
              <a:t>Thursday 3</a:t>
            </a:r>
            <a:r>
              <a:rPr lang="en-NZ" b="1" baseline="30000" dirty="0" smtClean="0">
                <a:solidFill>
                  <a:srgbClr val="002060"/>
                </a:solidFill>
              </a:rPr>
              <a:t>rd</a:t>
            </a:r>
            <a:r>
              <a:rPr lang="en-NZ" b="1" dirty="0" smtClean="0">
                <a:solidFill>
                  <a:srgbClr val="002060"/>
                </a:solidFill>
              </a:rPr>
              <a:t> December</a:t>
            </a:r>
            <a:r>
              <a:rPr lang="en-NZ" dirty="0" smtClean="0">
                <a:solidFill>
                  <a:srgbClr val="002060"/>
                </a:solidFill>
              </a:rPr>
              <a:t> </a:t>
            </a:r>
            <a:r>
              <a:rPr lang="en-NZ" dirty="0">
                <a:solidFill>
                  <a:srgbClr val="002060"/>
                </a:solidFill>
              </a:rPr>
              <a:t>(Seminar presentations) </a:t>
            </a:r>
            <a:r>
              <a:rPr lang="en-NZ" dirty="0"/>
              <a:t>– </a:t>
            </a:r>
            <a:r>
              <a:rPr lang="en-NZ" dirty="0" smtClean="0"/>
              <a:t>90 minute </a:t>
            </a:r>
            <a:r>
              <a:rPr lang="en-NZ" dirty="0"/>
              <a:t>Zoom meeting </a:t>
            </a:r>
            <a:r>
              <a:rPr lang="en-NZ" dirty="0" smtClean="0"/>
              <a:t>presentations with questions:</a:t>
            </a:r>
            <a:endParaRPr lang="en-NZ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b="1" dirty="0" smtClean="0">
                <a:solidFill>
                  <a:srgbClr val="002060"/>
                </a:solidFill>
              </a:rPr>
              <a:t>‘Software </a:t>
            </a:r>
            <a:r>
              <a:rPr lang="en-NZ" b="1" dirty="0">
                <a:solidFill>
                  <a:srgbClr val="002060"/>
                </a:solidFill>
              </a:rPr>
              <a:t>Examination for Legal Metrology in Malaysia’</a:t>
            </a:r>
            <a:r>
              <a:rPr lang="en-NZ" dirty="0">
                <a:solidFill>
                  <a:srgbClr val="002060"/>
                </a:solidFill>
              </a:rPr>
              <a:t>, </a:t>
            </a:r>
            <a:r>
              <a:rPr lang="en-NZ" dirty="0"/>
              <a:t>Presenter: Mr Muhammad </a:t>
            </a:r>
            <a:r>
              <a:rPr lang="en-NZ" dirty="0" err="1"/>
              <a:t>Azwan</a:t>
            </a:r>
            <a:r>
              <a:rPr lang="en-NZ" dirty="0"/>
              <a:t> Ibrahim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b="1" dirty="0" smtClean="0">
                <a:solidFill>
                  <a:srgbClr val="002060"/>
                </a:solidFill>
              </a:rPr>
              <a:t>‘</a:t>
            </a:r>
            <a:r>
              <a:rPr lang="en-NZ" b="1" dirty="0">
                <a:solidFill>
                  <a:srgbClr val="002060"/>
                </a:solidFill>
              </a:rPr>
              <a:t>Update on the Conformity To Type (CTT) Market Surveillance Regional Pilot’</a:t>
            </a:r>
            <a:r>
              <a:rPr lang="en-NZ" dirty="0">
                <a:solidFill>
                  <a:srgbClr val="002060"/>
                </a:solidFill>
              </a:rPr>
              <a:t>,</a:t>
            </a:r>
            <a:r>
              <a:rPr lang="en-NZ" dirty="0"/>
              <a:t> Presenter: Mr Daryl Hines (Australia)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b="1" dirty="0" smtClean="0">
                <a:solidFill>
                  <a:srgbClr val="002060"/>
                </a:solidFill>
              </a:rPr>
              <a:t>‘</a:t>
            </a:r>
            <a:r>
              <a:rPr lang="en-NZ" b="1" dirty="0">
                <a:solidFill>
                  <a:srgbClr val="002060"/>
                </a:solidFill>
              </a:rPr>
              <a:t>Internet of things and how networking of instruments is changing metrology’</a:t>
            </a:r>
            <a:r>
              <a:rPr lang="en-NZ" dirty="0">
                <a:solidFill>
                  <a:srgbClr val="002060"/>
                </a:solidFill>
              </a:rPr>
              <a:t>, </a:t>
            </a:r>
            <a:r>
              <a:rPr lang="en-NZ" dirty="0"/>
              <a:t>Presenter: Mr Roman Schwartz, (CIML President</a:t>
            </a:r>
            <a:r>
              <a:rPr lang="en-NZ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NZ" dirty="0" smtClean="0"/>
              <a:t>Register for on-line attendance for the day but recording to be made available on-line</a:t>
            </a:r>
          </a:p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NZ" b="1" dirty="0" smtClean="0">
                <a:solidFill>
                  <a:srgbClr val="002060"/>
                </a:solidFill>
              </a:rPr>
              <a:t>Friday 4</a:t>
            </a:r>
            <a:r>
              <a:rPr lang="en-NZ" b="1" baseline="30000" dirty="0" smtClean="0">
                <a:solidFill>
                  <a:srgbClr val="002060"/>
                </a:solidFill>
              </a:rPr>
              <a:t>th</a:t>
            </a:r>
            <a:r>
              <a:rPr lang="en-NZ" b="1" dirty="0" smtClean="0">
                <a:solidFill>
                  <a:srgbClr val="002060"/>
                </a:solidFill>
              </a:rPr>
              <a:t> </a:t>
            </a:r>
            <a:r>
              <a:rPr lang="en-NZ" b="1" dirty="0">
                <a:solidFill>
                  <a:srgbClr val="002060"/>
                </a:solidFill>
              </a:rPr>
              <a:t>December </a:t>
            </a:r>
            <a:r>
              <a:rPr lang="en-NZ" dirty="0">
                <a:solidFill>
                  <a:srgbClr val="002060"/>
                </a:solidFill>
              </a:rPr>
              <a:t>(Forum meeting) </a:t>
            </a:r>
            <a:r>
              <a:rPr lang="en-NZ" dirty="0"/>
              <a:t>- 120 minute ‘Zoom’ ‘Member Only Session’ to discuss the business of APLMF including voting on resolutions.   OIML, </a:t>
            </a:r>
            <a:r>
              <a:rPr lang="en-NZ" dirty="0" smtClean="0"/>
              <a:t>MEDEA / PTB </a:t>
            </a:r>
            <a:r>
              <a:rPr lang="en-NZ" dirty="0"/>
              <a:t>and APMP will each provide a short </a:t>
            </a:r>
            <a:r>
              <a:rPr lang="en-NZ" dirty="0" smtClean="0"/>
              <a:t>updates.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N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NZ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800" b="1" dirty="0">
              <a:solidFill>
                <a:srgbClr val="002060"/>
              </a:solidFill>
              <a:latin typeface="Calibri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5607162"/>
            <a:ext cx="1725318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0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F3AA7-8D1D-4094-95D7-0F0AD16921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3BD8439-B3A8-4ABF-B2D0-54B299FA95DD}"/>
              </a:ext>
            </a:extLst>
          </p:cNvPr>
          <p:cNvSpPr/>
          <p:nvPr/>
        </p:nvSpPr>
        <p:spPr>
          <a:xfrm>
            <a:off x="540032" y="1464864"/>
            <a:ext cx="8226000" cy="48916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FFFF"/>
                </a:solidFill>
              </a:uFill>
              <a:latin typeface="Calibri"/>
              <a:ea typeface="DejaVu Sans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FFFFFF"/>
                </a:solidFill>
              </a:uFill>
              <a:latin typeface="Calibri"/>
              <a:ea typeface="DejaVu Sans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alibri"/>
                <a:ea typeface="+mn-ea"/>
                <a:cs typeface="+mn-cs"/>
              </a:rPr>
              <a:t>Thank you!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205" y="4956949"/>
            <a:ext cx="1725318" cy="10546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6164" y="4772283"/>
            <a:ext cx="37748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 smtClean="0"/>
              <a:t>For further information please contact: </a:t>
            </a:r>
            <a:r>
              <a:rPr lang="en-NZ" dirty="0"/>
              <a:t>Mr Stephen </a:t>
            </a:r>
            <a:r>
              <a:rPr lang="en-NZ" dirty="0" smtClean="0"/>
              <a:t>O’Brien:</a:t>
            </a:r>
          </a:p>
          <a:p>
            <a:r>
              <a:rPr lang="en-NZ" dirty="0" smtClean="0"/>
              <a:t>                  </a:t>
            </a:r>
            <a:r>
              <a:rPr lang="en-NZ" dirty="0" smtClean="0">
                <a:hlinkClick r:id="rId3"/>
              </a:rPr>
              <a:t>stephen.obrien@mbie.govt.nz</a:t>
            </a:r>
            <a:endParaRPr lang="en-NZ" dirty="0" smtClean="0"/>
          </a:p>
          <a:p>
            <a:r>
              <a:rPr lang="en-NZ" dirty="0" smtClean="0"/>
              <a:t>  </a:t>
            </a:r>
          </a:p>
          <a:p>
            <a:r>
              <a:rPr lang="en-NZ" dirty="0"/>
              <a:t>	</a:t>
            </a:r>
            <a:r>
              <a:rPr lang="en-NZ" dirty="0" smtClean="0"/>
              <a:t>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18924675"/>
      </p:ext>
    </p:extLst>
  </p:cSld>
  <p:clrMapOvr>
    <a:masterClrMapping/>
  </p:clrMapOvr>
</p:sld>
</file>

<file path=ppt/theme/theme1.xml><?xml version="1.0" encoding="utf-8"?>
<a:theme xmlns:a="http://schemas.openxmlformats.org/drawingml/2006/main" name="51_CIML_ppt_layout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DFA6394-9D5C-4A52-A549-F309092171A4}" vid="{691C8258-4C6A-4E2C-9682-AABF4F88D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55CIML_PPT_Template</Template>
  <TotalTime>283</TotalTime>
  <Words>781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DejaVu Sans</vt:lpstr>
      <vt:lpstr>Times New Roman</vt:lpstr>
      <vt:lpstr>51_CIML_ppt_layout_2016</vt:lpstr>
      <vt:lpstr>Asia-Pacific Legal Metrology Forum update on activities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Ehrlich, Charles D. (Fed)</dc:creator>
  <cp:lastModifiedBy>Stephen O'Brien</cp:lastModifiedBy>
  <cp:revision>34</cp:revision>
  <dcterms:created xsi:type="dcterms:W3CDTF">2020-09-21T16:54:59Z</dcterms:created>
  <dcterms:modified xsi:type="dcterms:W3CDTF">2020-10-08T00:53:37Z</dcterms:modified>
</cp:coreProperties>
</file>