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281" r:id="rId3"/>
    <p:sldId id="282" r:id="rId4"/>
    <p:sldId id="285" r:id="rId5"/>
    <p:sldId id="286" r:id="rId6"/>
    <p:sldId id="283" r:id="rId7"/>
    <p:sldId id="284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8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81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357B20-6974-4668-93D8-008240BFFF94}" type="datetimeFigureOut">
              <a:rPr lang="fr-FR"/>
              <a:pPr>
                <a:defRPr/>
              </a:pPr>
              <a:t>03/10/2012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1BD45EA-5B9C-49AE-BEB5-AB6C9BC81D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43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14C08-5CE0-4B66-B0A6-CBCE3485E51E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B69E0-C271-46F3-A074-36FFB910F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0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B69E0-C271-46F3-A074-36FFB910FE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8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000" cy="208823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anchor="ctr"/>
          <a:lstStyle>
            <a:lvl1pPr>
              <a:defRPr baseline="0"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839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807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 anchor="ctr"/>
          <a:lstStyle>
            <a:lvl1pPr>
              <a:defRPr sz="3600"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700808"/>
            <a:ext cx="9001000" cy="468052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39952" y="6473031"/>
            <a:ext cx="3527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6473031"/>
            <a:ext cx="1197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fld id="{37F7E00A-E92C-42D7-A816-132C87D0BE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4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807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/>
          <a:lstStyle>
            <a:lvl1pPr>
              <a:defRPr sz="3600" baseline="0"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39952" y="6473031"/>
            <a:ext cx="3527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6473031"/>
            <a:ext cx="1197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7E00A-E92C-42D7-A816-132C87D0BE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2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39952" y="6473031"/>
            <a:ext cx="3527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6473031"/>
            <a:ext cx="1197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7E00A-E92C-42D7-A816-132C87D0BE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71500" y="1088740"/>
            <a:ext cx="9001000" cy="5220580"/>
          </a:xfrm>
        </p:spPr>
        <p:txBody>
          <a:bodyPr anchor="ctr"/>
          <a:lstStyle>
            <a:lvl1pPr marL="0" indent="0" algn="ctr">
              <a:buNone/>
              <a:defRPr sz="2800" baseline="0">
                <a:solidFill>
                  <a:srgbClr val="C00000"/>
                </a:solidFill>
              </a:defRPr>
            </a:lvl1pPr>
            <a:lvl2pPr marL="360000" indent="0">
              <a:buNone/>
              <a:defRPr sz="2000" baseline="0"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5875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</a:rPr>
              <a:t>47th CIML Meeting</a:t>
            </a:r>
            <a:endParaRPr lang="fr-FR" sz="2400" b="1" dirty="0">
              <a:solidFill>
                <a:srgbClr val="FFFFFF"/>
              </a:solidFill>
            </a:endParaRPr>
          </a:p>
        </p:txBody>
      </p:sp>
      <p:pic>
        <p:nvPicPr>
          <p:cNvPr id="1028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3825"/>
            <a:ext cx="8636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en-US" sz="1200" b="1" dirty="0">
                <a:solidFill>
                  <a:srgbClr val="FFFFFF"/>
                </a:solidFill>
              </a:rPr>
              <a:t>Bucharest (Romania)  </a:t>
            </a: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• </a:t>
            </a:r>
            <a:r>
              <a:rPr lang="en-US" sz="1200" b="1" dirty="0">
                <a:solidFill>
                  <a:srgbClr val="FFFFFF"/>
                </a:solidFill>
              </a:rPr>
              <a:t> 1, 2 &amp; 5 October 2012</a:t>
            </a:r>
            <a:endParaRPr lang="fr-FR" sz="1200" b="1" dirty="0">
              <a:solidFill>
                <a:srgbClr val="FFFFFF"/>
              </a:solidFill>
            </a:endParaRPr>
          </a:p>
        </p:txBody>
      </p:sp>
      <p:pic>
        <p:nvPicPr>
          <p:cNvPr id="1030" name="Picture 12" descr="X:\events\bucharest\photos\banner2\Triumph Arch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0"/>
            <a:ext cx="14763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39952" y="6473031"/>
            <a:ext cx="3527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6473031"/>
            <a:ext cx="1197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7E00A-E92C-42D7-A816-132C87D0B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item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5832648" cy="230425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OIML </a:t>
            </a:r>
            <a:r>
              <a:rPr lang="en-GB" dirty="0"/>
              <a:t>Award </a:t>
            </a:r>
            <a:r>
              <a:rPr lang="en-GB" dirty="0" smtClean="0"/>
              <a:t>for excellent </a:t>
            </a:r>
            <a:r>
              <a:rPr lang="en-GB" dirty="0"/>
              <a:t>contributions </a:t>
            </a:r>
            <a:r>
              <a:rPr lang="en-GB" dirty="0" smtClean="0"/>
              <a:t>in</a:t>
            </a:r>
            <a:br>
              <a:rPr lang="en-GB" dirty="0" smtClean="0"/>
            </a:br>
            <a:r>
              <a:rPr lang="en-GB" dirty="0" smtClean="0"/>
              <a:t>legal metrology </a:t>
            </a:r>
            <a:r>
              <a:rPr lang="en-GB" dirty="0"/>
              <a:t>in developing countries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620890"/>
            <a:ext cx="3347864" cy="500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2012 Award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IE" sz="36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Three nominees for this 4th Award:</a:t>
            </a:r>
          </a:p>
          <a:p>
            <a:pPr marL="1079500"/>
            <a:r>
              <a:rPr lang="en-GB" dirty="0" err="1"/>
              <a:t>Mr.</a:t>
            </a:r>
            <a:r>
              <a:rPr lang="en-GB" dirty="0"/>
              <a:t> </a:t>
            </a:r>
            <a:r>
              <a:rPr lang="en-GB" dirty="0" err="1" smtClean="0"/>
              <a:t>Loukoumanou</a:t>
            </a:r>
            <a:r>
              <a:rPr lang="en-GB" dirty="0" smtClean="0"/>
              <a:t> </a:t>
            </a:r>
            <a:r>
              <a:rPr lang="en-GB" dirty="0" err="1"/>
              <a:t>Osséni</a:t>
            </a:r>
            <a:r>
              <a:rPr lang="en-GB" dirty="0"/>
              <a:t>, </a:t>
            </a:r>
            <a:r>
              <a:rPr lang="en-GB" dirty="0" err="1" smtClean="0"/>
              <a:t>B</a:t>
            </a:r>
            <a:r>
              <a:rPr lang="en-GB" dirty="0" err="1"/>
              <a:t>é</a:t>
            </a:r>
            <a:r>
              <a:rPr lang="en-GB" dirty="0" err="1" smtClean="0"/>
              <a:t>nin</a:t>
            </a:r>
            <a:endParaRPr lang="en-GB" dirty="0" smtClean="0"/>
          </a:p>
          <a:p>
            <a:pPr marL="1079500"/>
            <a:r>
              <a:rPr lang="en-GB" dirty="0" smtClean="0"/>
              <a:t>Directorate </a:t>
            </a:r>
            <a:r>
              <a:rPr lang="en-GB" dirty="0"/>
              <a:t>of Metrology, </a:t>
            </a:r>
            <a:r>
              <a:rPr lang="en-GB" dirty="0" smtClean="0"/>
              <a:t>Indonesia</a:t>
            </a:r>
          </a:p>
          <a:p>
            <a:pPr marL="1079500"/>
            <a:r>
              <a:rPr lang="en-GB" dirty="0"/>
              <a:t>Mrs </a:t>
            </a:r>
            <a:r>
              <a:rPr lang="en-GB" dirty="0" err="1"/>
              <a:t>Galitsyna</a:t>
            </a:r>
            <a:r>
              <a:rPr lang="en-GB" dirty="0"/>
              <a:t> </a:t>
            </a:r>
            <a:r>
              <a:rPr lang="en-GB" dirty="0" err="1"/>
              <a:t>Lyubov</a:t>
            </a:r>
            <a:r>
              <a:rPr lang="en-GB" dirty="0"/>
              <a:t>, Kazakhstan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IE" sz="3600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Award goes to:</a:t>
            </a:r>
          </a:p>
          <a:p>
            <a:pPr marL="0" indent="0" algn="ctr">
              <a:buNone/>
            </a:pPr>
            <a:r>
              <a:rPr lang="en-GB" dirty="0" err="1" smtClean="0"/>
              <a:t>Mr.</a:t>
            </a:r>
            <a:r>
              <a:rPr lang="en-GB" dirty="0" smtClean="0"/>
              <a:t> </a:t>
            </a:r>
            <a:r>
              <a:rPr lang="en-GB" dirty="0" err="1" smtClean="0"/>
              <a:t>Loukoumanou</a:t>
            </a:r>
            <a:r>
              <a:rPr lang="en-GB" dirty="0" smtClean="0"/>
              <a:t> </a:t>
            </a:r>
            <a:r>
              <a:rPr lang="en-GB" dirty="0" err="1" smtClean="0"/>
              <a:t>Osséni</a:t>
            </a:r>
            <a:r>
              <a:rPr lang="en-GB" dirty="0" smtClean="0"/>
              <a:t>, </a:t>
            </a:r>
            <a:r>
              <a:rPr lang="en-GB" dirty="0" err="1" smtClean="0"/>
              <a:t>B</a:t>
            </a:r>
            <a:r>
              <a:rPr lang="en-GB" dirty="0" err="1"/>
              <a:t>é</a:t>
            </a:r>
            <a:r>
              <a:rPr lang="en-GB" dirty="0" err="1" smtClean="0"/>
              <a:t>nin</a:t>
            </a:r>
            <a:endParaRPr lang="en-GB" dirty="0" smtClean="0"/>
          </a:p>
          <a:p>
            <a:pPr marL="0" indent="0" algn="ctr">
              <a:spcBef>
                <a:spcPts val="4200"/>
              </a:spcBef>
              <a:spcAft>
                <a:spcPts val="2400"/>
              </a:spcAft>
              <a:buNone/>
            </a:pPr>
            <a:r>
              <a:rPr lang="en-IE" sz="3600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Letters of appreciation go </a:t>
            </a:r>
            <a:r>
              <a:rPr lang="en-IE" sz="36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to: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 smtClean="0"/>
              <a:t>Directorate </a:t>
            </a:r>
            <a:r>
              <a:rPr lang="en-GB" dirty="0"/>
              <a:t>of Metrology, </a:t>
            </a:r>
            <a:r>
              <a:rPr lang="en-GB" dirty="0" smtClean="0"/>
              <a:t>Indonesia</a:t>
            </a:r>
          </a:p>
          <a:p>
            <a:pPr marL="0" indent="0" algn="ctr">
              <a:buNone/>
            </a:pPr>
            <a:r>
              <a:rPr lang="en-GB" dirty="0"/>
              <a:t>Mrs </a:t>
            </a:r>
            <a:r>
              <a:rPr lang="en-GB" dirty="0" err="1"/>
              <a:t>Galitsyna</a:t>
            </a:r>
            <a:r>
              <a:rPr lang="en-GB" dirty="0"/>
              <a:t> </a:t>
            </a:r>
            <a:r>
              <a:rPr lang="en-GB" dirty="0" err="1"/>
              <a:t>Lyubov</a:t>
            </a:r>
            <a:r>
              <a:rPr lang="en-GB" dirty="0"/>
              <a:t>, Kazakhstan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</a:t>
            </a:r>
            <a:r>
              <a:rPr lang="en-GB" dirty="0"/>
              <a:t>é</a:t>
            </a:r>
            <a:r>
              <a:rPr lang="en-IE" dirty="0" err="1" smtClean="0"/>
              <a:t>nin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4968552" cy="4680520"/>
          </a:xfrm>
        </p:spPr>
        <p:txBody>
          <a:bodyPr/>
          <a:lstStyle/>
          <a:p>
            <a:pPr marL="354013" indent="-250825"/>
            <a:r>
              <a:rPr lang="en-IE" sz="2800" dirty="0" smtClean="0"/>
              <a:t>Population 9.6 million</a:t>
            </a:r>
          </a:p>
          <a:p>
            <a:pPr marL="354013" indent="-250825"/>
            <a:r>
              <a:rPr lang="en-IE" sz="2800" dirty="0" smtClean="0"/>
              <a:t>GDP/capita 1 500 USD</a:t>
            </a:r>
          </a:p>
          <a:p>
            <a:pPr marL="354013" indent="-250825"/>
            <a:r>
              <a:rPr lang="en-IE" sz="2800" dirty="0" smtClean="0">
                <a:sym typeface="Symbol"/>
              </a:rPr>
              <a:t> </a:t>
            </a:r>
            <a:r>
              <a:rPr lang="en-IE" sz="2800" dirty="0" smtClean="0"/>
              <a:t>ranked 200/226 in world</a:t>
            </a:r>
          </a:p>
          <a:p>
            <a:pPr marL="354013" indent="-250825"/>
            <a:r>
              <a:rPr lang="en-IE" sz="2800" dirty="0" smtClean="0"/>
              <a:t>Is a UN Least Developed Country (LDC)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772816"/>
            <a:ext cx="4948783" cy="459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Mr</a:t>
            </a:r>
            <a:r>
              <a:rPr lang="en-GB" dirty="0" err="1"/>
              <a:t>.</a:t>
            </a:r>
            <a:r>
              <a:rPr lang="en-GB" dirty="0"/>
              <a:t> </a:t>
            </a:r>
            <a:r>
              <a:rPr lang="en-GB" dirty="0" err="1"/>
              <a:t>Loukoumanou</a:t>
            </a:r>
            <a:r>
              <a:rPr lang="en-GB" dirty="0"/>
              <a:t> </a:t>
            </a:r>
            <a:r>
              <a:rPr lang="en-GB" dirty="0" err="1"/>
              <a:t>Osséni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680520"/>
          </a:xfrm>
        </p:spPr>
        <p:txBody>
          <a:bodyPr/>
          <a:lstStyle/>
          <a:p>
            <a:pPr marL="354013" indent="-250825"/>
            <a:endParaRPr lang="en-IE" sz="2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88840"/>
            <a:ext cx="5616624" cy="421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33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IE" sz="2800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Achievements:</a:t>
            </a:r>
          </a:p>
          <a:p>
            <a:pPr>
              <a:spcBef>
                <a:spcPts val="300"/>
              </a:spcBef>
            </a:pPr>
            <a:r>
              <a:rPr lang="en-GB" sz="2000" dirty="0" smtClean="0"/>
              <a:t>Doctor of Economics, practical training in legal metrology</a:t>
            </a:r>
          </a:p>
          <a:p>
            <a:pPr>
              <a:spcBef>
                <a:spcPts val="300"/>
              </a:spcBef>
            </a:pPr>
            <a:r>
              <a:rPr lang="en-GB" sz="2000" dirty="0" smtClean="0"/>
              <a:t>General </a:t>
            </a:r>
            <a:r>
              <a:rPr lang="en-GB" sz="2000" dirty="0"/>
              <a:t>Director of the “</a:t>
            </a:r>
            <a:r>
              <a:rPr lang="en-GB" sz="2000" dirty="0" err="1"/>
              <a:t>Agence</a:t>
            </a:r>
            <a:r>
              <a:rPr lang="en-GB" sz="2000" dirty="0"/>
              <a:t> </a:t>
            </a:r>
            <a:r>
              <a:rPr lang="en-GB" sz="2000" dirty="0" err="1"/>
              <a:t>Béninoise</a:t>
            </a:r>
            <a:r>
              <a:rPr lang="en-GB" sz="2000" dirty="0"/>
              <a:t> de la </a:t>
            </a:r>
            <a:r>
              <a:rPr lang="en-GB" sz="2000" dirty="0" err="1"/>
              <a:t>Métrologie</a:t>
            </a:r>
            <a:r>
              <a:rPr lang="en-GB" sz="2000" dirty="0"/>
              <a:t> et de </a:t>
            </a:r>
            <a:r>
              <a:rPr lang="en-GB" sz="2000" dirty="0" err="1"/>
              <a:t>Gestion</a:t>
            </a:r>
            <a:r>
              <a:rPr lang="en-GB" sz="2000" dirty="0"/>
              <a:t> de la </a:t>
            </a:r>
            <a:r>
              <a:rPr lang="en-GB" sz="2000" dirty="0" err="1"/>
              <a:t>Qualité</a:t>
            </a:r>
            <a:r>
              <a:rPr lang="en-GB" sz="2000" dirty="0"/>
              <a:t> (ABMCQ</a:t>
            </a:r>
            <a:r>
              <a:rPr lang="en-GB" sz="2000" dirty="0" smtClean="0"/>
              <a:t>)” since April 2002</a:t>
            </a:r>
          </a:p>
          <a:p>
            <a:pPr>
              <a:spcBef>
                <a:spcPts val="300"/>
              </a:spcBef>
            </a:pPr>
            <a:r>
              <a:rPr lang="en-GB" sz="2000" dirty="0" smtClean="0"/>
              <a:t>development </a:t>
            </a:r>
            <a:r>
              <a:rPr lang="en-GB" sz="2000" dirty="0"/>
              <a:t>of </a:t>
            </a:r>
            <a:r>
              <a:rPr lang="en-GB" sz="2000" dirty="0" smtClean="0"/>
              <a:t>3-year engineers’ training </a:t>
            </a:r>
            <a:r>
              <a:rPr lang="en-GB" sz="2000" dirty="0"/>
              <a:t>schedule </a:t>
            </a:r>
            <a:r>
              <a:rPr lang="en-GB" sz="2000" dirty="0" smtClean="0"/>
              <a:t>at “</a:t>
            </a:r>
            <a:r>
              <a:rPr lang="en-GB" sz="2000" dirty="0" err="1"/>
              <a:t>Ecole</a:t>
            </a:r>
            <a:r>
              <a:rPr lang="en-GB" sz="2000" dirty="0"/>
              <a:t> des Mines” in Douai, </a:t>
            </a:r>
            <a:r>
              <a:rPr lang="en-GB" sz="2000" dirty="0" smtClean="0"/>
              <a:t>France</a:t>
            </a:r>
          </a:p>
          <a:p>
            <a:r>
              <a:rPr lang="en-GB" sz="2000" dirty="0" smtClean="0"/>
              <a:t>conception </a:t>
            </a:r>
            <a:r>
              <a:rPr lang="en-GB" sz="2000" dirty="0"/>
              <a:t>and realisation of five sketches for awareness-raising on metrology</a:t>
            </a:r>
          </a:p>
          <a:p>
            <a:pPr lvl="1"/>
            <a:r>
              <a:rPr lang="en-GB" sz="2000" dirty="0"/>
              <a:t>“The importance of a metrology structure”,</a:t>
            </a:r>
          </a:p>
          <a:p>
            <a:pPr lvl="1"/>
            <a:r>
              <a:rPr lang="en-GB" sz="2000" dirty="0"/>
              <a:t>“Metrology in commerce”,</a:t>
            </a:r>
          </a:p>
          <a:p>
            <a:pPr lvl="1"/>
            <a:r>
              <a:rPr lang="en-GB" sz="2000" dirty="0"/>
              <a:t>“Metrology in health”,</a:t>
            </a:r>
          </a:p>
          <a:p>
            <a:pPr lvl="1"/>
            <a:r>
              <a:rPr lang="en-GB" sz="2000" dirty="0"/>
              <a:t>“Metrology and the environment</a:t>
            </a:r>
            <a:r>
              <a:rPr lang="en-GB" sz="2000" dirty="0" smtClean="0"/>
              <a:t>”</a:t>
            </a:r>
          </a:p>
          <a:p>
            <a:pPr lvl="1"/>
            <a:r>
              <a:rPr lang="en-GB" sz="2000" dirty="0" smtClean="0"/>
              <a:t>“</a:t>
            </a:r>
            <a:r>
              <a:rPr lang="en-GB" sz="2000" dirty="0"/>
              <a:t>Metrology in the commercialisation of electric energy</a:t>
            </a:r>
            <a:r>
              <a:rPr lang="en-GB" sz="2000" dirty="0" smtClean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5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01000" cy="5328592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IE" sz="2800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Achievements continued:</a:t>
            </a:r>
          </a:p>
          <a:p>
            <a:r>
              <a:rPr lang="en-GB" sz="2000" dirty="0"/>
              <a:t>documentary on the activities of </a:t>
            </a:r>
            <a:r>
              <a:rPr lang="en-GB" sz="2000" dirty="0" smtClean="0"/>
              <a:t>metrology</a:t>
            </a:r>
          </a:p>
          <a:p>
            <a:r>
              <a:rPr lang="en-GB" sz="2000" dirty="0" smtClean="0"/>
              <a:t>several </a:t>
            </a:r>
            <a:r>
              <a:rPr lang="en-GB" sz="2000" dirty="0"/>
              <a:t>interactive television programs on </a:t>
            </a:r>
            <a:r>
              <a:rPr lang="en-GB" sz="2000" dirty="0" smtClean="0"/>
              <a:t>metrology</a:t>
            </a:r>
          </a:p>
          <a:p>
            <a:r>
              <a:rPr lang="en-GB" sz="2000" dirty="0"/>
              <a:t>website on the structure of metrology in </a:t>
            </a:r>
            <a:r>
              <a:rPr lang="en-GB" sz="2000" dirty="0" smtClean="0"/>
              <a:t>Benin</a:t>
            </a:r>
          </a:p>
          <a:p>
            <a:r>
              <a:rPr lang="en-GB" sz="2000" dirty="0" smtClean="0"/>
              <a:t>“</a:t>
            </a:r>
            <a:r>
              <a:rPr lang="en-GB" sz="2000" dirty="0" err="1" smtClean="0"/>
              <a:t>quinzaine</a:t>
            </a:r>
            <a:r>
              <a:rPr lang="en-GB" sz="2000" dirty="0" smtClean="0"/>
              <a:t> </a:t>
            </a:r>
            <a:r>
              <a:rPr lang="en-GB" sz="2000" dirty="0"/>
              <a:t>de la </a:t>
            </a:r>
            <a:r>
              <a:rPr lang="en-GB" sz="2000" dirty="0" err="1" smtClean="0"/>
              <a:t>métrologie</a:t>
            </a:r>
            <a:r>
              <a:rPr lang="en-GB" sz="2000" dirty="0" smtClean="0"/>
              <a:t>” </a:t>
            </a:r>
            <a:r>
              <a:rPr lang="en-GB" sz="2000" dirty="0"/>
              <a:t>(“Metrology fortnight</a:t>
            </a:r>
            <a:r>
              <a:rPr lang="en-GB" sz="2000" dirty="0" smtClean="0"/>
              <a:t>”)</a:t>
            </a:r>
          </a:p>
          <a:p>
            <a:pPr lvl="1"/>
            <a:r>
              <a:rPr lang="en-GB" sz="1600" dirty="0" smtClean="0"/>
              <a:t>two </a:t>
            </a:r>
            <a:r>
              <a:rPr lang="en-GB" sz="1600" dirty="0"/>
              <a:t>week event dedicated to awareness-raising among stakeholders in the field of metrology as well as among political decision </a:t>
            </a:r>
            <a:r>
              <a:rPr lang="en-GB" sz="1600" dirty="0" smtClean="0"/>
              <a:t>makers</a:t>
            </a:r>
          </a:p>
          <a:p>
            <a:r>
              <a:rPr lang="en-GB" sz="2000" dirty="0"/>
              <a:t>institute ISO 17025 accredited for mass in class F</a:t>
            </a:r>
            <a:r>
              <a:rPr lang="en-GB" sz="2000" baseline="-25000" dirty="0"/>
              <a:t>1</a:t>
            </a:r>
            <a:r>
              <a:rPr lang="en-GB" sz="2000" dirty="0"/>
              <a:t>, from 1 mg to 20 kg</a:t>
            </a:r>
          </a:p>
          <a:p>
            <a:pPr lvl="1"/>
            <a:r>
              <a:rPr lang="en-GB" sz="1600" dirty="0"/>
              <a:t>only public calibration institute in the French-speaking ECOWAS member </a:t>
            </a:r>
            <a:r>
              <a:rPr lang="en-GB" sz="1600" dirty="0" smtClean="0"/>
              <a:t>countries</a:t>
            </a:r>
            <a:endParaRPr lang="en-IE" sz="1600" dirty="0"/>
          </a:p>
          <a:p>
            <a:r>
              <a:rPr lang="en-GB" sz="2000" dirty="0"/>
              <a:t>training </a:t>
            </a:r>
            <a:r>
              <a:rPr lang="en-GB" sz="2000" dirty="0" smtClean="0"/>
              <a:t>technicians from </a:t>
            </a:r>
            <a:r>
              <a:rPr lang="en-GB" sz="2000" dirty="0"/>
              <a:t>Mali, Côte d'Ivoire, </a:t>
            </a:r>
            <a:r>
              <a:rPr lang="en-GB" sz="2000" dirty="0" err="1"/>
              <a:t>Guinée</a:t>
            </a:r>
            <a:r>
              <a:rPr lang="en-GB" sz="2000" dirty="0"/>
              <a:t> Bissau, </a:t>
            </a:r>
            <a:r>
              <a:rPr lang="en-GB" sz="2000" dirty="0" smtClean="0"/>
              <a:t>Niger, Burundi</a:t>
            </a:r>
          </a:p>
          <a:p>
            <a:r>
              <a:rPr lang="en-GB" sz="2000" dirty="0" smtClean="0"/>
              <a:t>government </a:t>
            </a:r>
            <a:r>
              <a:rPr lang="en-GB" sz="2000" dirty="0"/>
              <a:t>of Benin sent </a:t>
            </a:r>
            <a:r>
              <a:rPr lang="en-GB" sz="2000" dirty="0" err="1"/>
              <a:t>Mr.</a:t>
            </a:r>
            <a:r>
              <a:rPr lang="en-GB" sz="2000" dirty="0"/>
              <a:t> </a:t>
            </a:r>
            <a:r>
              <a:rPr lang="en-GB" sz="2000" dirty="0" err="1"/>
              <a:t>Osséni</a:t>
            </a:r>
            <a:r>
              <a:rPr lang="en-GB" sz="2000" dirty="0"/>
              <a:t> to Haiti in 2005 </a:t>
            </a:r>
            <a:r>
              <a:rPr lang="en-GB" sz="2000" dirty="0" smtClean="0"/>
              <a:t>as a legal metrology consultant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F7E00A-E92C-42D7-A816-132C87D0BE2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66536"/>
      </p:ext>
    </p:extLst>
  </p:cSld>
  <p:clrMapOvr>
    <a:masterClrMapping/>
  </p:clrMapOvr>
</p:sld>
</file>

<file path=ppt/theme/theme1.xml><?xml version="1.0" encoding="utf-8"?>
<a:theme xmlns:a="http://schemas.openxmlformats.org/drawingml/2006/main" name="47CIML Agenda presentation">
  <a:themeElements>
    <a:clrScheme name="prague_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ague_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ague_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gue_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gue_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gue_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gue_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gue_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gue_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gue_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gue_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gue_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gue_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gue_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47CIML Agenda presentation</Template>
  <TotalTime>142</TotalTime>
  <Words>254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47CIML Agenda presentation</vt:lpstr>
      <vt:lpstr>Agenda item 13</vt:lpstr>
      <vt:lpstr>2012 Award</vt:lpstr>
      <vt:lpstr>PowerPoint Presentation</vt:lpstr>
      <vt:lpstr>Bénin</vt:lpstr>
      <vt:lpstr>Mr. Loukoumanou Osséni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item 7</dc:title>
  <dc:creator>Ian Dunmill</dc:creator>
  <cp:lastModifiedBy>Willem Kool</cp:lastModifiedBy>
  <cp:revision>17</cp:revision>
  <dcterms:created xsi:type="dcterms:W3CDTF">2012-09-30T09:16:10Z</dcterms:created>
  <dcterms:modified xsi:type="dcterms:W3CDTF">2012-10-03T12:42:19Z</dcterms:modified>
</cp:coreProperties>
</file>