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2" r:id="rId2"/>
    <p:sldId id="260" r:id="rId3"/>
    <p:sldId id="256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8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GB"/>
              <a:t>Click to edit the notes format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GB" sz="1400"/>
              <a:t>&lt;header&gt;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GB" sz="1400"/>
              <a:t>&lt;date/time&gt;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GB" sz="1400"/>
              <a:t>&lt;footer&gt;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11E11141-11F1-4191-9151-9101F1C171D1}" type="slidenum">
              <a:rPr lang="en-GB" sz="1400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799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1412171-21E1-4171-8111-D13171419171}" type="slidenum">
              <a:rPr lang="en-GB" sz="1400">
                <a:solidFill>
                  <a:srgbClr val="000000"/>
                </a:solidFill>
                <a:latin typeface="Arial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900072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07640" y="4145040"/>
            <a:ext cx="900072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719600" y="41450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07640" y="41450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107640" y="1700640"/>
            <a:ext cx="9000720" cy="4680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9000720" cy="4680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4680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4680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0" y="980640"/>
            <a:ext cx="9143640" cy="5400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07640" y="41450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4680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4680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719600" y="41450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0764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719600" y="1700640"/>
            <a:ext cx="439200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07640" y="4145040"/>
            <a:ext cx="9000360" cy="2232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0" y="0"/>
            <a:ext cx="9143640" cy="98064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b="1" dirty="0">
                <a:solidFill>
                  <a:srgbClr val="FFFFFF"/>
                </a:solidFill>
                <a:latin typeface="Arial"/>
              </a:rPr>
              <a:t>RLMO Round </a:t>
            </a:r>
            <a:r>
              <a:rPr lang="en-GB" sz="2400" b="1" dirty="0" smtClean="0">
                <a:solidFill>
                  <a:srgbClr val="FFFFFF"/>
                </a:solidFill>
                <a:latin typeface="Arial"/>
              </a:rPr>
              <a:t>Table 2012</a:t>
            </a:r>
            <a:endParaRPr dirty="0"/>
          </a:p>
        </p:txBody>
      </p:sp>
      <p:pic>
        <p:nvPicPr>
          <p:cNvPr id="9" name="Picture 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9280" y="123840"/>
            <a:ext cx="863280" cy="747360"/>
          </a:xfrm>
          <a:prstGeom prst="rect">
            <a:avLst/>
          </a:prstGeom>
        </p:spPr>
      </p:pic>
      <p:sp>
        <p:nvSpPr>
          <p:cNvPr id="2" name="CustomShape 2"/>
          <p:cNvSpPr/>
          <p:nvPr/>
        </p:nvSpPr>
        <p:spPr>
          <a:xfrm>
            <a:off x="0" y="6453360"/>
            <a:ext cx="9143640" cy="40428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200" b="1">
                <a:solidFill>
                  <a:srgbClr val="FFFFFF"/>
                </a:solidFill>
                <a:latin typeface="Arial"/>
              </a:rPr>
              <a:t>Bucharest (Romania)  •  1 October 2012</a:t>
            </a:r>
            <a:endParaRPr/>
          </a:p>
        </p:txBody>
      </p:sp>
      <p:pic>
        <p:nvPicPr>
          <p:cNvPr id="3" name="Picture 1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667640" y="0"/>
            <a:ext cx="1476000" cy="983880"/>
          </a:xfrm>
          <a:prstGeom prst="rect">
            <a:avLst/>
          </a:prstGeom>
        </p:spPr>
      </p:pic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0" y="980640"/>
            <a:ext cx="9143640" cy="647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3600">
                <a:solidFill>
                  <a:srgbClr val="7030A0"/>
                </a:solidFill>
                <a:latin typeface="Arial"/>
              </a:rPr>
              <a:t>Click to edit the title text formatClick to edit Master title style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107640" y="1700640"/>
            <a:ext cx="9000720" cy="4680000"/>
          </a:xfrm>
          <a:prstGeom prst="rect">
            <a:avLst/>
          </a:prstGeom>
        </p:spPr>
        <p:txBody>
          <a:bodyPr anchor="ctr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3200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3200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fr-FR" sz="3200">
                <a:solidFill>
                  <a:srgbClr val="000000"/>
                </a:solidFill>
                <a:latin typeface="Arial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1">
              <a:buFont typeface="StarSymbol"/>
              <a:buChar char=""/>
            </a:pPr>
            <a:r>
              <a:rPr lang="fr-FR" sz="2400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2">
              <a:buFont typeface="StarSymbol"/>
              <a:buChar char=""/>
            </a:pPr>
            <a:r>
              <a:rPr lang="fr-FR" sz="2000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3">
              <a:buFont typeface="StarSymbol"/>
              <a:buChar char=""/>
            </a:pPr>
            <a:r>
              <a:rPr lang="fr-FR" sz="2000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ftr"/>
          </p:nvPr>
        </p:nvSpPr>
        <p:spPr>
          <a:xfrm>
            <a:off x="4140000" y="6473160"/>
            <a:ext cx="352728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1916171-8121-4141-A131-1181E17181D1}" type="slidenum">
              <a:rPr lang="en-GB" sz="1200">
                <a:solidFill>
                  <a:srgbClr val="FFFFFF"/>
                </a:solidFill>
                <a:latin typeface="Arial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0" y="1052736"/>
            <a:ext cx="9000720" cy="5067264"/>
          </a:xfrm>
          <a:prstGeom prst="rect">
            <a:avLst/>
          </a:prstGeom>
        </p:spPr>
        <p:txBody>
          <a:bodyPr anchor="ctr"/>
          <a:lstStyle/>
          <a:p>
            <a:pPr marL="530225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ITEMS DISCUSSED</a:t>
            </a:r>
          </a:p>
          <a:p>
            <a:pPr marL="530225">
              <a:lnSpc>
                <a:spcPct val="100000"/>
              </a:lnSpc>
            </a:pPr>
            <a:endParaRPr lang="en-GB" dirty="0" smtClean="0"/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</a:rPr>
              <a:t>Updates from RMLOs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Update of actions from last year – survey conducted by </a:t>
            </a: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COOMET / WELMEC questionnaire</a:t>
            </a:r>
            <a:endParaRPr lang="en-GB" sz="2400" dirty="0" smtClean="0">
              <a:solidFill>
                <a:srgbClr val="000000"/>
              </a:solidFill>
              <a:latin typeface="Arial"/>
            </a:endParaRP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Future role of Round Table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Terms of Reference and secretariat responsibilities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Ideas for future activities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0" y="1052736"/>
            <a:ext cx="9000720" cy="5067264"/>
          </a:xfrm>
          <a:prstGeom prst="rect">
            <a:avLst/>
          </a:prstGeom>
        </p:spPr>
        <p:txBody>
          <a:bodyPr anchor="ctr"/>
          <a:lstStyle/>
          <a:p>
            <a:pPr marL="530225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Options for the future of the RLMO Round Table</a:t>
            </a:r>
          </a:p>
          <a:p>
            <a:pPr marL="530225">
              <a:lnSpc>
                <a:spcPct val="100000"/>
              </a:lnSpc>
            </a:pPr>
            <a:endParaRPr lang="en-GB" dirty="0" smtClean="0"/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</a:rPr>
              <a:t>Is a Round Table needed at all ? RLMOs </a:t>
            </a:r>
            <a:r>
              <a:rPr lang="en-GB" sz="2400" u="sng" dirty="0" smtClean="0">
                <a:solidFill>
                  <a:srgbClr val="000000"/>
                </a:solidFill>
              </a:rPr>
              <a:t>are</a:t>
            </a:r>
            <a:r>
              <a:rPr lang="en-GB" sz="2400" dirty="0" smtClean="0">
                <a:solidFill>
                  <a:srgbClr val="000000"/>
                </a:solidFill>
              </a:rPr>
              <a:t> very different. Is it sufficient for each just to have a bilateral relationship with the OIML?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</a:rPr>
              <a:t>A </a:t>
            </a: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network sharing information and updates.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A group which commits to specific activities and supervises a secretariat which conducts these.</a:t>
            </a:r>
          </a:p>
          <a:p>
            <a:pPr marL="1076325" indent="-546100">
              <a:lnSpc>
                <a:spcPct val="100000"/>
              </a:lnSpc>
              <a:spcBef>
                <a:spcPts val="1200"/>
              </a:spcBef>
              <a:buAutoNum type="arabicPlain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An advisory group which takes an interest in specific items in the OIML work programme, e.g. Matters of interest to developing countries.</a:t>
            </a:r>
            <a:endParaRPr lang="en-GB" dirty="0" smtClean="0"/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8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0" y="1052736"/>
            <a:ext cx="9000720" cy="5067264"/>
          </a:xfrm>
          <a:prstGeom prst="rect">
            <a:avLst/>
          </a:prstGeom>
        </p:spPr>
        <p:txBody>
          <a:bodyPr anchor="ctr"/>
          <a:lstStyle/>
          <a:p>
            <a:pPr marL="530225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IDEAS FOR FUTURE ACTION</a:t>
            </a: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1533525" lvl="1" indent="-546100">
              <a:spcBef>
                <a:spcPts val="1200"/>
              </a:spcBef>
              <a:buFont typeface="+mj-lt"/>
              <a:buAutoNum type="alphaLcParenR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Exchange information about training and other needs related to legal metrology -</a:t>
            </a:r>
            <a:r>
              <a:rPr lang="en-GB" sz="2400" dirty="0" smtClean="0">
                <a:solidFill>
                  <a:srgbClr val="000000"/>
                </a:solidFill>
              </a:rPr>
              <a:t> Survey to be conducted by COOMET</a:t>
            </a:r>
          </a:p>
          <a:p>
            <a:pPr marL="1533525" lvl="1" indent="-546100">
              <a:spcBef>
                <a:spcPts val="1200"/>
              </a:spcBef>
              <a:buFont typeface="+mj-lt"/>
              <a:buAutoNum type="alphaLcParenR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Act as network for suggesting suitable trainers</a:t>
            </a:r>
          </a:p>
          <a:p>
            <a:pPr marL="1533525" lvl="1" indent="-546100">
              <a:spcBef>
                <a:spcPts val="1200"/>
              </a:spcBef>
              <a:buFont typeface="+mj-lt"/>
              <a:buAutoNum type="alphaLcParenR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Exchange information about the role of legal metrology in the various free trade agreements around the world.</a:t>
            </a:r>
          </a:p>
          <a:p>
            <a:pPr marL="1533525" lvl="1" indent="-546100">
              <a:spcBef>
                <a:spcPts val="1200"/>
              </a:spcBef>
              <a:buFont typeface="+mj-lt"/>
              <a:buAutoNum type="alphaLcParenR"/>
            </a:pPr>
            <a:r>
              <a:rPr lang="en-GB" sz="2400" dirty="0" smtClean="0">
                <a:solidFill>
                  <a:srgbClr val="000000"/>
                </a:solidFill>
                <a:latin typeface="Arial"/>
              </a:rPr>
              <a:t>Comment on items in BIML Work Programme related to developing countries.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79783" y="1052736"/>
            <a:ext cx="9000720" cy="5256584"/>
          </a:xfrm>
          <a:prstGeom prst="rect">
            <a:avLst/>
          </a:prstGeom>
        </p:spPr>
        <p:txBody>
          <a:bodyPr anchor="ctr"/>
          <a:lstStyle/>
          <a:p>
            <a:pPr marL="987425" indent="-457200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CONCLUSIONS</a:t>
            </a:r>
          </a:p>
          <a:p>
            <a:pPr marL="987425" indent="-457200">
              <a:lnSpc>
                <a:spcPct val="100000"/>
              </a:lnSpc>
            </a:pPr>
            <a:endParaRPr lang="en-GB" dirty="0" smtClean="0"/>
          </a:p>
          <a:p>
            <a:pPr marL="987425" lvl="0" indent="-457200">
              <a:spcBef>
                <a:spcPts val="600"/>
              </a:spcBef>
              <a:buAutoNum type="arabicPlain"/>
            </a:pPr>
            <a:r>
              <a:rPr lang="en-US" sz="2400" dirty="0" smtClean="0"/>
              <a:t>The RLMO Round Table should be maintained, with a review of its objectives.</a:t>
            </a:r>
          </a:p>
          <a:p>
            <a:pPr marL="987425" indent="-457200">
              <a:spcBef>
                <a:spcPts val="600"/>
              </a:spcBef>
              <a:buFontTx/>
              <a:buAutoNum type="arabicPlain"/>
            </a:pPr>
            <a:r>
              <a:rPr lang="en-US" sz="2400" dirty="0" smtClean="0"/>
              <a:t>The activities of the RLMO Round Table are:</a:t>
            </a:r>
          </a:p>
          <a:p>
            <a:pPr marL="1533525" lvl="1" indent="-5461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400" dirty="0"/>
              <a:t>A network sharing </a:t>
            </a:r>
            <a:r>
              <a:rPr lang="en-GB" sz="2400" dirty="0" smtClean="0"/>
              <a:t>experiences</a:t>
            </a:r>
            <a:endParaRPr lang="en-GB" sz="2400" dirty="0"/>
          </a:p>
          <a:p>
            <a:pPr marL="1533525" lvl="1" indent="-5461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400" dirty="0" smtClean="0"/>
              <a:t>A </a:t>
            </a:r>
            <a:r>
              <a:rPr lang="en-GB" sz="2400" dirty="0"/>
              <a:t>group which commits to specific activities and supervises a secretariat which conducts these.</a:t>
            </a:r>
          </a:p>
          <a:p>
            <a:pPr marL="1533525" lvl="1" indent="-5461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advisory group which takes an interest in specific items in the OIML work programme, e.g. Matters of interest to developing countries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752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79783" y="1052736"/>
            <a:ext cx="9000720" cy="5256584"/>
          </a:xfrm>
          <a:prstGeom prst="rect">
            <a:avLst/>
          </a:prstGeom>
        </p:spPr>
        <p:txBody>
          <a:bodyPr anchor="ctr"/>
          <a:lstStyle/>
          <a:p>
            <a:pPr marL="987425" indent="-457200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CONCLUSIONS (continued)</a:t>
            </a:r>
          </a:p>
          <a:p>
            <a:pPr marL="987425" indent="-457200">
              <a:lnSpc>
                <a:spcPct val="100000"/>
              </a:lnSpc>
            </a:pPr>
            <a:endParaRPr lang="en-GB" dirty="0" smtClean="0"/>
          </a:p>
          <a:p>
            <a:pPr marL="987425" indent="-457200">
              <a:spcBef>
                <a:spcPts val="600"/>
              </a:spcBef>
              <a:buAutoNum type="arabicPlain" startAt="3"/>
            </a:pPr>
            <a:r>
              <a:rPr lang="en-US" sz="2400" dirty="0" smtClean="0"/>
              <a:t>There is a need for continuity in secretariat – BIML to assist here</a:t>
            </a:r>
          </a:p>
          <a:p>
            <a:pPr marL="987425" indent="-457200">
              <a:spcBef>
                <a:spcPts val="600"/>
              </a:spcBef>
              <a:buAutoNum type="arabicPlain" startAt="3"/>
            </a:pPr>
            <a:r>
              <a:rPr lang="en-US" sz="2400" dirty="0" smtClean="0"/>
              <a:t>Use website more dynamically - eg to identify </a:t>
            </a:r>
            <a:r>
              <a:rPr lang="en-US" sz="2400" dirty="0"/>
              <a:t>the contact persons </a:t>
            </a:r>
            <a:r>
              <a:rPr lang="en-US" sz="2400" dirty="0" smtClean="0"/>
              <a:t>for the RLMOs in </a:t>
            </a:r>
            <a:r>
              <a:rPr lang="en-US" sz="2400" dirty="0"/>
              <a:t>the </a:t>
            </a:r>
            <a:r>
              <a:rPr lang="en-US" sz="2400" dirty="0" smtClean="0"/>
              <a:t>Round </a:t>
            </a:r>
            <a:r>
              <a:rPr lang="en-US" sz="2400" dirty="0" smtClean="0"/>
              <a:t>Table.</a:t>
            </a:r>
          </a:p>
          <a:p>
            <a:pPr marL="987425" indent="-457200">
              <a:spcBef>
                <a:spcPts val="600"/>
              </a:spcBef>
              <a:buAutoNum type="arabicPlain" startAt="3"/>
            </a:pPr>
            <a:r>
              <a:rPr lang="en-US" sz="2400" dirty="0" smtClean="0"/>
              <a:t>Review the Terms Of Reference (The BIML will convene this review by correspondence).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380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79783" y="1052736"/>
            <a:ext cx="9000720" cy="5256584"/>
          </a:xfrm>
          <a:prstGeom prst="rect">
            <a:avLst/>
          </a:prstGeom>
        </p:spPr>
        <p:txBody>
          <a:bodyPr anchor="ctr"/>
          <a:lstStyle/>
          <a:p>
            <a:pPr marL="987425" indent="-457200">
              <a:lnSpc>
                <a:spcPct val="100000"/>
              </a:lnSpc>
            </a:pPr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CONCLUSIONS (continued)</a:t>
            </a:r>
          </a:p>
          <a:p>
            <a:pPr marL="987425" indent="-457200">
              <a:lnSpc>
                <a:spcPct val="100000"/>
              </a:lnSpc>
            </a:pPr>
            <a:endParaRPr lang="en-GB" dirty="0" smtClean="0"/>
          </a:p>
          <a:p>
            <a:pPr marL="987425" lvl="0" indent="-457200">
              <a:spcBef>
                <a:spcPts val="600"/>
              </a:spcBef>
              <a:buAutoNum type="arabicPlain" startAt="6"/>
            </a:pPr>
            <a:r>
              <a:rPr lang="en-US" sz="2400" dirty="0" smtClean="0"/>
              <a:t>Future work will focus on </a:t>
            </a:r>
            <a:r>
              <a:rPr lang="en-US" sz="2400" dirty="0" smtClean="0"/>
              <a:t>(1) COOMET </a:t>
            </a:r>
            <a:r>
              <a:rPr lang="en-US" sz="2400" dirty="0" smtClean="0"/>
              <a:t>survey and </a:t>
            </a:r>
            <a:r>
              <a:rPr lang="en-US" sz="2400" dirty="0" smtClean="0"/>
              <a:t>(2) study </a:t>
            </a:r>
            <a:r>
              <a:rPr lang="en-US" sz="2400" dirty="0" smtClean="0"/>
              <a:t>of legal metrology role in local free trade agreements</a:t>
            </a:r>
          </a:p>
          <a:p>
            <a:pPr marL="987425" lvl="0" indent="-457200">
              <a:spcBef>
                <a:spcPts val="600"/>
              </a:spcBef>
              <a:buAutoNum type="arabicPlain" startAt="6"/>
            </a:pPr>
            <a:r>
              <a:rPr lang="en-US" sz="2400" dirty="0" smtClean="0"/>
              <a:t>Standing invitation to RMLOs to put forward new ideas</a:t>
            </a:r>
          </a:p>
          <a:p>
            <a:pPr marL="987425" lvl="0" indent="-457200">
              <a:spcBef>
                <a:spcPts val="600"/>
              </a:spcBef>
              <a:buAutoNum type="arabicPlain" startAt="6"/>
            </a:pPr>
            <a:r>
              <a:rPr lang="en-US" sz="2400" dirty="0" smtClean="0"/>
              <a:t>BIML to inform Round Table members of relevant items in their work programme</a:t>
            </a:r>
          </a:p>
          <a:p>
            <a:pPr marL="987425" lvl="0" indent="-457200">
              <a:spcBef>
                <a:spcPts val="600"/>
              </a:spcBef>
              <a:buAutoNum type="arabicPlain" startAt="6"/>
            </a:pPr>
            <a:r>
              <a:rPr lang="en-US" sz="2400" smtClean="0"/>
              <a:t>Chair </a:t>
            </a:r>
            <a:r>
              <a:rPr lang="en-US" sz="2400" dirty="0" smtClean="0"/>
              <a:t>to remain with OIML until role and work programme established (2013?).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7884360" y="6473160"/>
            <a:ext cx="119700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9121C1A1-6181-4161-8161-711161D131C1}" type="slidenum">
              <a:rPr lang="en-GB" sz="1200">
                <a:solidFill>
                  <a:srgbClr val="FFFFFF"/>
                </a:solidFill>
                <a:latin typeface="Arial"/>
              </a:rPr>
              <a:pPr algn="ctr">
                <a:lnSpc>
                  <a:spcPct val="100000"/>
                </a:lnSpc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380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306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mussiol</dc:creator>
  <cp:lastModifiedBy>Willem Kool</cp:lastModifiedBy>
  <cp:revision>10</cp:revision>
  <dcterms:modified xsi:type="dcterms:W3CDTF">2012-10-02T08:08:08Z</dcterms:modified>
</cp:coreProperties>
</file>