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258" r:id="rId2"/>
    <p:sldId id="259" r:id="rId3"/>
    <p:sldId id="262" r:id="rId4"/>
    <p:sldId id="260" r:id="rId5"/>
    <p:sldId id="263" r:id="rId6"/>
    <p:sldId id="265" r:id="rId7"/>
    <p:sldId id="264" r:id="rId8"/>
    <p:sldId id="261" r:id="rId9"/>
    <p:sldId id="267" r:id="rId10"/>
    <p:sldId id="268" r:id="rId11"/>
    <p:sldId id="266" r:id="rId12"/>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00"/>
    <a:srgbClr val="003300"/>
    <a:srgbClr val="008000"/>
    <a:srgbClr val="CC0000"/>
    <a:srgbClr val="FFFF00"/>
    <a:srgbClr val="CC00CC"/>
    <a:srgbClr val="FF99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27" autoAdjust="0"/>
    <p:restoredTop sz="90572" autoAdjust="0"/>
  </p:normalViewPr>
  <p:slideViewPr>
    <p:cSldViewPr>
      <p:cViewPr varScale="1">
        <p:scale>
          <a:sx n="70" d="100"/>
          <a:sy n="70" d="100"/>
        </p:scale>
        <p:origin x="-1140" y="-108"/>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829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6829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6829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6829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2619989-3250-46FF-8824-DAC468883EE2}" type="slidenum">
              <a:rPr lang="en-US"/>
              <a:pPr/>
              <a:t>‹N°›</a:t>
            </a:fld>
            <a:endParaRPr lang="en-US"/>
          </a:p>
        </p:txBody>
      </p:sp>
    </p:spTree>
    <p:extLst>
      <p:ext uri="{BB962C8B-B14F-4D97-AF65-F5344CB8AC3E}">
        <p14:creationId xmlns:p14="http://schemas.microsoft.com/office/powerpoint/2010/main" val="13209304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Rot="1" noChangeAspect="1" noChangeArrowheads="1" noTextEdit="1"/>
          </p:cNvSpPr>
          <p:nvPr>
            <p:ph type="sldImg" idx="2"/>
          </p:nvPr>
        </p:nvSpPr>
        <p:spPr bwMode="auto">
          <a:xfrm>
            <a:off x="915988" y="211138"/>
            <a:ext cx="4965700" cy="3722687"/>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374650" y="4100513"/>
            <a:ext cx="6119813" cy="554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Textmasterformate durch Klicken bearbeiten</a:t>
            </a:r>
          </a:p>
          <a:p>
            <a:pPr lvl="1"/>
            <a:r>
              <a:rPr lang="en-US" smtClean="0"/>
              <a:t>Zweite Ebene</a:t>
            </a:r>
          </a:p>
          <a:p>
            <a:pPr lvl="2"/>
            <a:r>
              <a:rPr lang="en-US" smtClean="0"/>
              <a:t>Dritte Ebene</a:t>
            </a:r>
          </a:p>
          <a:p>
            <a:pPr lvl="3"/>
            <a:r>
              <a:rPr lang="en-US" smtClean="0"/>
              <a:t>Vierte Ebene</a:t>
            </a:r>
          </a:p>
          <a:p>
            <a:pPr lvl="4"/>
            <a:r>
              <a:rPr lang="en-US" smtClean="0"/>
              <a:t>Fünfte Ebene</a:t>
            </a:r>
          </a:p>
        </p:txBody>
      </p:sp>
    </p:spTree>
    <p:extLst>
      <p:ext uri="{BB962C8B-B14F-4D97-AF65-F5344CB8AC3E}">
        <p14:creationId xmlns:p14="http://schemas.microsoft.com/office/powerpoint/2010/main" val="55135214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100" kern="1200">
        <a:solidFill>
          <a:schemeClr val="tx1"/>
        </a:solidFill>
        <a:latin typeface="Arial" charset="0"/>
        <a:ea typeface="+mn-ea"/>
        <a:cs typeface="+mn-cs"/>
      </a:defRPr>
    </a:lvl1pPr>
    <a:lvl2pPr marL="457200" algn="l" rtl="0" fontAlgn="base">
      <a:spcBef>
        <a:spcPct val="30000"/>
      </a:spcBef>
      <a:spcAft>
        <a:spcPct val="0"/>
      </a:spcAft>
      <a:defRPr sz="1100" kern="1200">
        <a:solidFill>
          <a:schemeClr val="tx1"/>
        </a:solidFill>
        <a:latin typeface="Arial" charset="0"/>
        <a:ea typeface="+mn-ea"/>
        <a:cs typeface="+mn-cs"/>
      </a:defRPr>
    </a:lvl2pPr>
    <a:lvl3pPr marL="914400" algn="l" rtl="0" fontAlgn="base">
      <a:spcBef>
        <a:spcPct val="30000"/>
      </a:spcBef>
      <a:spcAft>
        <a:spcPct val="0"/>
      </a:spcAft>
      <a:defRPr sz="1100" kern="1200">
        <a:solidFill>
          <a:schemeClr val="tx1"/>
        </a:solidFill>
        <a:latin typeface="Arial" charset="0"/>
        <a:ea typeface="+mn-ea"/>
        <a:cs typeface="+mn-cs"/>
      </a:defRPr>
    </a:lvl3pPr>
    <a:lvl4pPr marL="1371600" algn="l" rtl="0" fontAlgn="base">
      <a:spcBef>
        <a:spcPct val="30000"/>
      </a:spcBef>
      <a:spcAft>
        <a:spcPct val="0"/>
      </a:spcAft>
      <a:defRPr sz="1100" kern="1200">
        <a:solidFill>
          <a:schemeClr val="tx1"/>
        </a:solidFill>
        <a:latin typeface="Arial" charset="0"/>
        <a:ea typeface="+mn-ea"/>
        <a:cs typeface="+mn-cs"/>
      </a:defRPr>
    </a:lvl4pPr>
    <a:lvl5pPr marL="1828800" algn="l" rtl="0" fontAlgn="base">
      <a:spcBef>
        <a:spcPct val="30000"/>
      </a:spcBef>
      <a:spcAft>
        <a:spcPct val="0"/>
      </a:spcAft>
      <a:defRPr sz="11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Rot="1" noChangeAspect="1" noChangeArrowheads="1" noTextEdit="1"/>
          </p:cNvSpPr>
          <p:nvPr>
            <p:ph type="sldImg"/>
          </p:nvPr>
        </p:nvSpPr>
        <p:spPr>
          <a:xfrm>
            <a:off x="917575" y="211138"/>
            <a:ext cx="4962525" cy="3722687"/>
          </a:xfrm>
          <a:ln/>
        </p:spPr>
      </p:sp>
      <p:sp>
        <p:nvSpPr>
          <p:cNvPr id="229379" name="Rectangle 3"/>
          <p:cNvSpPr>
            <a:spLocks noGrp="1" noChangeArrowheads="1"/>
          </p:cNvSpPr>
          <p:nvPr>
            <p:ph type="body" idx="1"/>
          </p:nvPr>
        </p:nvSpPr>
        <p:spPr/>
        <p:txBody>
          <a:bodyPr/>
          <a:lstStyle/>
          <a:p>
            <a:r>
              <a:rPr lang="en-US" sz="1100" kern="1200" dirty="0" smtClean="0">
                <a:solidFill>
                  <a:schemeClr val="tx1"/>
                </a:solidFill>
                <a:effectLst/>
                <a:latin typeface="Arial" charset="0"/>
                <a:ea typeface="+mn-ea"/>
                <a:cs typeface="+mn-cs"/>
              </a:rPr>
              <a:t/>
            </a:r>
            <a:br>
              <a:rPr lang="en-US" sz="1100" kern="1200" dirty="0" smtClean="0">
                <a:solidFill>
                  <a:schemeClr val="tx1"/>
                </a:solidFill>
                <a:effectLst/>
                <a:latin typeface="Arial" charset="0"/>
                <a:ea typeface="+mn-ea"/>
                <a:cs typeface="+mn-cs"/>
              </a:rPr>
            </a:br>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Rot="1" noChangeAspect="1" noChangeArrowheads="1" noTextEdit="1"/>
          </p:cNvSpPr>
          <p:nvPr>
            <p:ph type="sldImg"/>
          </p:nvPr>
        </p:nvSpPr>
        <p:spPr>
          <a:xfrm>
            <a:off x="917575" y="211138"/>
            <a:ext cx="4962525" cy="3722687"/>
          </a:xfrm>
          <a:ln/>
        </p:spPr>
      </p:sp>
      <p:sp>
        <p:nvSpPr>
          <p:cNvPr id="230403" name="Rectangle 3"/>
          <p:cNvSpPr>
            <a:spLocks noGrp="1" noChangeArrowheads="1"/>
          </p:cNvSpPr>
          <p:nvPr>
            <p:ph type="body" idx="1"/>
          </p:nvPr>
        </p:nvSpPr>
        <p:spPr/>
        <p:txBody>
          <a:bodyPr/>
          <a:lstStyle/>
          <a:p>
            <a:endParaRPr 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17575" y="211138"/>
            <a:ext cx="4962525" cy="3722687"/>
          </a:xfrm>
        </p:spPr>
      </p:sp>
      <p:sp>
        <p:nvSpPr>
          <p:cNvPr id="3" name="Espace réservé des commentaires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749841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1287463" y="2292350"/>
            <a:ext cx="7485062" cy="2576513"/>
          </a:xfrm>
        </p:spPr>
        <p:txBody>
          <a:bodyPr/>
          <a:lstStyle>
            <a:lvl1pPr>
              <a:defRPr sz="5200"/>
            </a:lvl1pPr>
          </a:lstStyle>
          <a:p>
            <a:r>
              <a:rPr lang="fr-FR" smtClean="0"/>
              <a:t>Modifiez le style du titre</a:t>
            </a:r>
            <a:endParaRPr lang="en-GB"/>
          </a:p>
        </p:txBody>
      </p:sp>
      <p:sp>
        <p:nvSpPr>
          <p:cNvPr id="7197" name="Text Box 29"/>
          <p:cNvSpPr txBox="1">
            <a:spLocks noChangeArrowheads="1"/>
          </p:cNvSpPr>
          <p:nvPr/>
        </p:nvSpPr>
        <p:spPr bwMode="auto">
          <a:xfrm>
            <a:off x="4562475" y="361950"/>
            <a:ext cx="2022475" cy="122238"/>
          </a:xfrm>
          <a:prstGeom prst="rect">
            <a:avLst/>
          </a:prstGeom>
          <a:noFill/>
          <a:ln w="9525">
            <a:noFill/>
            <a:miter lim="800000"/>
            <a:headEnd/>
            <a:tailEnd/>
          </a:ln>
          <a:effectLst/>
        </p:spPr>
        <p:txBody>
          <a:bodyPr wrap="none" lIns="0" tIns="0" rIns="0" bIns="0">
            <a:spAutoFit/>
          </a:bodyPr>
          <a:lstStyle/>
          <a:p>
            <a:r>
              <a:rPr lang="en-GB" sz="800" b="1"/>
              <a:t>Swiss Federal Office of Metrology METAS</a:t>
            </a:r>
          </a:p>
        </p:txBody>
      </p:sp>
      <p:sp>
        <p:nvSpPr>
          <p:cNvPr id="7201" name="Rectangle 33"/>
          <p:cNvSpPr>
            <a:spLocks noGrp="1" noChangeAspect="1" noChangeArrowheads="1"/>
          </p:cNvSpPr>
          <p:nvPr>
            <p:ph type="subTitle" sz="quarter" idx="1"/>
          </p:nvPr>
        </p:nvSpPr>
        <p:spPr>
          <a:xfrm>
            <a:off x="1287463" y="5199063"/>
            <a:ext cx="7485062" cy="431800"/>
          </a:xfrm>
        </p:spPr>
        <p:txBody>
          <a:bodyPr/>
          <a:lstStyle>
            <a:lvl1pPr>
              <a:defRPr sz="3200"/>
            </a:lvl1pPr>
          </a:lstStyle>
          <a:p>
            <a:r>
              <a:rPr lang="fr-FR" smtClean="0"/>
              <a:t>Modifiez le style des sous-titres du masque</a:t>
            </a:r>
            <a:endParaRPr lang="en-GB"/>
          </a:p>
        </p:txBody>
      </p:sp>
      <p:grpSp>
        <p:nvGrpSpPr>
          <p:cNvPr id="7203" name="Group 35"/>
          <p:cNvGrpSpPr>
            <a:grpSpLocks/>
          </p:cNvGrpSpPr>
          <p:nvPr userDrawn="1"/>
        </p:nvGrpSpPr>
        <p:grpSpPr bwMode="auto">
          <a:xfrm>
            <a:off x="923925" y="366713"/>
            <a:ext cx="1982788" cy="747712"/>
            <a:chOff x="582" y="231"/>
            <a:chExt cx="1249" cy="471"/>
          </a:xfrm>
        </p:grpSpPr>
        <p:pic>
          <p:nvPicPr>
            <p:cNvPr id="7195" name="Picture 27" descr="Logo_col"/>
            <p:cNvPicPr>
              <a:picLocks noChangeAspect="1" noChangeArrowheads="1"/>
            </p:cNvPicPr>
            <p:nvPr/>
          </p:nvPicPr>
          <p:blipFill>
            <a:blip r:embed="rId2"/>
            <a:srcRect/>
            <a:stretch>
              <a:fillRect/>
            </a:stretch>
          </p:blipFill>
          <p:spPr bwMode="auto">
            <a:xfrm>
              <a:off x="583" y="231"/>
              <a:ext cx="1248" cy="408"/>
            </a:xfrm>
            <a:prstGeom prst="rect">
              <a:avLst/>
            </a:prstGeom>
            <a:noFill/>
            <a:ln w="9525">
              <a:noFill/>
              <a:miter lim="800000"/>
              <a:headEnd/>
              <a:tailEnd/>
            </a:ln>
          </p:spPr>
        </p:pic>
        <p:pic>
          <p:nvPicPr>
            <p:cNvPr id="7202" name="Picture 34" descr="ch_englisch"/>
            <p:cNvPicPr>
              <a:picLocks noChangeAspect="1" noChangeArrowheads="1"/>
            </p:cNvPicPr>
            <p:nvPr userDrawn="1"/>
          </p:nvPicPr>
          <p:blipFill>
            <a:blip r:embed="rId3" cstate="print"/>
            <a:srcRect/>
            <a:stretch>
              <a:fillRect/>
            </a:stretch>
          </p:blipFill>
          <p:spPr bwMode="auto">
            <a:xfrm>
              <a:off x="582" y="618"/>
              <a:ext cx="1248" cy="84"/>
            </a:xfrm>
            <a:prstGeom prst="rect">
              <a:avLst/>
            </a:prstGeom>
            <a:noFill/>
            <a:ln w="9525">
              <a:noFill/>
              <a:miter lim="800000"/>
              <a:headEnd/>
              <a:tailEnd/>
            </a:ln>
          </p:spPr>
        </p:pic>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fr-CH"/>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Slide Number Placeholder 3"/>
          <p:cNvSpPr>
            <a:spLocks noGrp="1"/>
          </p:cNvSpPr>
          <p:nvPr>
            <p:ph type="sldNum" sz="quarter" idx="10"/>
          </p:nvPr>
        </p:nvSpPr>
        <p:spPr/>
        <p:txBody>
          <a:bodyPr/>
          <a:lstStyle>
            <a:lvl1pPr>
              <a:defRPr/>
            </a:lvl1pPr>
          </a:lstStyle>
          <a:p>
            <a:fld id="{7C540E67-7C28-4E60-B9AE-BE3E1E17AFCA}" type="slidenum">
              <a:rPr lang="en-US"/>
              <a:pPr/>
              <a:t>‹N°›</a:t>
            </a:fld>
            <a:endParaRPr lang="en-US"/>
          </a:p>
        </p:txBody>
      </p:sp>
      <p:sp>
        <p:nvSpPr>
          <p:cNvPr id="5" name="Footer Placeholder 4"/>
          <p:cNvSpPr>
            <a:spLocks noGrp="1"/>
          </p:cNvSpPr>
          <p:nvPr>
            <p:ph type="ftr" sz="quarter" idx="11"/>
          </p:nvPr>
        </p:nvSpPr>
        <p:spPr/>
        <p:txBody>
          <a:bodyPr/>
          <a:lstStyle>
            <a:lvl1pPr>
              <a:defRPr b="0"/>
            </a:lvl1pPr>
          </a:lstStyle>
          <a:p>
            <a:r>
              <a:rPr lang="en-GB" smtClean="0"/>
              <a:t>New SI: Possible consequences for “practical metrology</a:t>
            </a:r>
            <a:endParaRPr lang="en-GB">
              <a:sym typeface="Wingdings" pitchFamily="2" charset="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02450" y="285750"/>
            <a:ext cx="1870075" cy="5881688"/>
          </a:xfrm>
        </p:spPr>
        <p:txBody>
          <a:bodyPr vert="eaVert"/>
          <a:lstStyle/>
          <a:p>
            <a:r>
              <a:rPr lang="fr-FR" smtClean="0"/>
              <a:t>Modifiez le style du titre</a:t>
            </a:r>
            <a:endParaRPr lang="fr-CH"/>
          </a:p>
        </p:txBody>
      </p:sp>
      <p:sp>
        <p:nvSpPr>
          <p:cNvPr id="3" name="Vertical Text Placeholder 2"/>
          <p:cNvSpPr>
            <a:spLocks noGrp="1"/>
          </p:cNvSpPr>
          <p:nvPr>
            <p:ph type="body" orient="vert" idx="1"/>
          </p:nvPr>
        </p:nvSpPr>
        <p:spPr>
          <a:xfrm>
            <a:off x="1287463" y="285750"/>
            <a:ext cx="5462587" cy="588168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Slide Number Placeholder 3"/>
          <p:cNvSpPr>
            <a:spLocks noGrp="1"/>
          </p:cNvSpPr>
          <p:nvPr>
            <p:ph type="sldNum" sz="quarter" idx="10"/>
          </p:nvPr>
        </p:nvSpPr>
        <p:spPr/>
        <p:txBody>
          <a:bodyPr/>
          <a:lstStyle>
            <a:lvl1pPr>
              <a:defRPr/>
            </a:lvl1pPr>
          </a:lstStyle>
          <a:p>
            <a:fld id="{ACB314A2-F526-4EDF-A486-46914A4FFEAB}" type="slidenum">
              <a:rPr lang="en-US"/>
              <a:pPr/>
              <a:t>‹N°›</a:t>
            </a:fld>
            <a:endParaRPr lang="en-US"/>
          </a:p>
        </p:txBody>
      </p:sp>
      <p:sp>
        <p:nvSpPr>
          <p:cNvPr id="5" name="Footer Placeholder 4"/>
          <p:cNvSpPr>
            <a:spLocks noGrp="1"/>
          </p:cNvSpPr>
          <p:nvPr>
            <p:ph type="ftr" sz="quarter" idx="11"/>
          </p:nvPr>
        </p:nvSpPr>
        <p:spPr/>
        <p:txBody>
          <a:bodyPr/>
          <a:lstStyle>
            <a:lvl1pPr>
              <a:defRPr b="0"/>
            </a:lvl1pPr>
          </a:lstStyle>
          <a:p>
            <a:r>
              <a:rPr lang="en-GB" smtClean="0"/>
              <a:t>New SI: Possible consequences for “practical metrology</a:t>
            </a:r>
            <a:endParaRPr lang="en-GB">
              <a:sym typeface="Wingdings" pitchFamily="2" charset="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fr-CH"/>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Slide Number Placeholder 3"/>
          <p:cNvSpPr>
            <a:spLocks noGrp="1"/>
          </p:cNvSpPr>
          <p:nvPr>
            <p:ph type="sldNum" sz="quarter" idx="10"/>
          </p:nvPr>
        </p:nvSpPr>
        <p:spPr/>
        <p:txBody>
          <a:bodyPr/>
          <a:lstStyle>
            <a:lvl1pPr>
              <a:defRPr/>
            </a:lvl1pPr>
          </a:lstStyle>
          <a:p>
            <a:fld id="{18498E53-2B38-401E-B29E-32D7535E9351}" type="slidenum">
              <a:rPr lang="en-US"/>
              <a:pPr/>
              <a:t>‹N°›</a:t>
            </a:fld>
            <a:endParaRPr lang="en-US"/>
          </a:p>
        </p:txBody>
      </p:sp>
      <p:sp>
        <p:nvSpPr>
          <p:cNvPr id="5" name="Footer Placeholder 4"/>
          <p:cNvSpPr>
            <a:spLocks noGrp="1"/>
          </p:cNvSpPr>
          <p:nvPr>
            <p:ph type="ftr" sz="quarter" idx="11"/>
          </p:nvPr>
        </p:nvSpPr>
        <p:spPr>
          <a:xfrm>
            <a:off x="1287462" y="6245225"/>
            <a:ext cx="4148633" cy="279400"/>
          </a:xfrm>
        </p:spPr>
        <p:txBody>
          <a:bodyPr/>
          <a:lstStyle>
            <a:lvl1pPr>
              <a:defRPr b="0"/>
            </a:lvl1pPr>
          </a:lstStyle>
          <a:p>
            <a:r>
              <a:rPr lang="en-GB" smtClean="0"/>
              <a:t>New SI: Possible consequences for “practical metrology</a:t>
            </a:r>
            <a:endParaRPr lang="en-GB" dirty="0">
              <a:sym typeface="Wingdings" pitchFamily="2" charset="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fr-FR" smtClean="0"/>
              <a:t>Modifiez le style du titre</a:t>
            </a:r>
            <a:endParaRPr lang="fr-C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Slide Number Placeholder 3"/>
          <p:cNvSpPr>
            <a:spLocks noGrp="1"/>
          </p:cNvSpPr>
          <p:nvPr>
            <p:ph type="sldNum" sz="quarter" idx="10"/>
          </p:nvPr>
        </p:nvSpPr>
        <p:spPr/>
        <p:txBody>
          <a:bodyPr/>
          <a:lstStyle>
            <a:lvl1pPr>
              <a:defRPr/>
            </a:lvl1pPr>
          </a:lstStyle>
          <a:p>
            <a:fld id="{35050540-F27E-4FB2-8A72-43D5772C9756}" type="slidenum">
              <a:rPr lang="en-US"/>
              <a:pPr/>
              <a:t>‹N°›</a:t>
            </a:fld>
            <a:endParaRPr lang="en-US"/>
          </a:p>
        </p:txBody>
      </p:sp>
      <p:sp>
        <p:nvSpPr>
          <p:cNvPr id="5" name="Footer Placeholder 4"/>
          <p:cNvSpPr>
            <a:spLocks noGrp="1"/>
          </p:cNvSpPr>
          <p:nvPr>
            <p:ph type="ftr" sz="quarter" idx="11"/>
          </p:nvPr>
        </p:nvSpPr>
        <p:spPr/>
        <p:txBody>
          <a:bodyPr/>
          <a:lstStyle>
            <a:lvl1pPr>
              <a:defRPr b="0"/>
            </a:lvl1pPr>
          </a:lstStyle>
          <a:p>
            <a:r>
              <a:rPr lang="en-GB" smtClean="0"/>
              <a:t>New SI: Possible consequences for “practical metrology</a:t>
            </a:r>
            <a:endParaRPr lang="en-GB">
              <a:sym typeface="Wingdings" pitchFamily="2" charset="2"/>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fr-CH"/>
          </a:p>
        </p:txBody>
      </p:sp>
      <p:sp>
        <p:nvSpPr>
          <p:cNvPr id="3" name="Content Placeholder 2"/>
          <p:cNvSpPr>
            <a:spLocks noGrp="1"/>
          </p:cNvSpPr>
          <p:nvPr>
            <p:ph sz="half" idx="1"/>
          </p:nvPr>
        </p:nvSpPr>
        <p:spPr>
          <a:xfrm>
            <a:off x="1287463" y="1341438"/>
            <a:ext cx="3665537" cy="4826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Content Placeholder 3"/>
          <p:cNvSpPr>
            <a:spLocks noGrp="1"/>
          </p:cNvSpPr>
          <p:nvPr>
            <p:ph sz="half" idx="2"/>
          </p:nvPr>
        </p:nvSpPr>
        <p:spPr>
          <a:xfrm>
            <a:off x="5105400" y="1341438"/>
            <a:ext cx="3667125" cy="4826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Slide Number Placeholder 4"/>
          <p:cNvSpPr>
            <a:spLocks noGrp="1"/>
          </p:cNvSpPr>
          <p:nvPr>
            <p:ph type="sldNum" sz="quarter" idx="10"/>
          </p:nvPr>
        </p:nvSpPr>
        <p:spPr/>
        <p:txBody>
          <a:bodyPr/>
          <a:lstStyle>
            <a:lvl1pPr>
              <a:defRPr/>
            </a:lvl1pPr>
          </a:lstStyle>
          <a:p>
            <a:fld id="{ED0196E1-676C-4CE0-B5E1-6D7EFF5EBEBF}" type="slidenum">
              <a:rPr lang="en-US"/>
              <a:pPr/>
              <a:t>‹N°›</a:t>
            </a:fld>
            <a:endParaRPr lang="en-US"/>
          </a:p>
        </p:txBody>
      </p:sp>
      <p:sp>
        <p:nvSpPr>
          <p:cNvPr id="6" name="Footer Placeholder 5"/>
          <p:cNvSpPr>
            <a:spLocks noGrp="1"/>
          </p:cNvSpPr>
          <p:nvPr>
            <p:ph type="ftr" sz="quarter" idx="11"/>
          </p:nvPr>
        </p:nvSpPr>
        <p:spPr/>
        <p:txBody>
          <a:bodyPr/>
          <a:lstStyle>
            <a:lvl1pPr>
              <a:defRPr b="0"/>
            </a:lvl1pPr>
          </a:lstStyle>
          <a:p>
            <a:r>
              <a:rPr lang="en-GB" smtClean="0"/>
              <a:t>New SI: Possible consequences for “practical metrology</a:t>
            </a:r>
            <a:endParaRPr lang="en-GB">
              <a:sym typeface="Wingdings" pitchFamily="2" charset="2"/>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fr-C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7" name="Slide Number Placeholder 6"/>
          <p:cNvSpPr>
            <a:spLocks noGrp="1"/>
          </p:cNvSpPr>
          <p:nvPr>
            <p:ph type="sldNum" sz="quarter" idx="10"/>
          </p:nvPr>
        </p:nvSpPr>
        <p:spPr/>
        <p:txBody>
          <a:bodyPr/>
          <a:lstStyle>
            <a:lvl1pPr>
              <a:defRPr/>
            </a:lvl1pPr>
          </a:lstStyle>
          <a:p>
            <a:fld id="{DD1A176A-D620-46DD-8F1C-7ABA5B3BD59E}" type="slidenum">
              <a:rPr lang="en-US"/>
              <a:pPr/>
              <a:t>‹N°›</a:t>
            </a:fld>
            <a:endParaRPr lang="en-US"/>
          </a:p>
        </p:txBody>
      </p:sp>
      <p:sp>
        <p:nvSpPr>
          <p:cNvPr id="8" name="Footer Placeholder 7"/>
          <p:cNvSpPr>
            <a:spLocks noGrp="1"/>
          </p:cNvSpPr>
          <p:nvPr>
            <p:ph type="ftr" sz="quarter" idx="11"/>
          </p:nvPr>
        </p:nvSpPr>
        <p:spPr/>
        <p:txBody>
          <a:bodyPr/>
          <a:lstStyle>
            <a:lvl1pPr>
              <a:defRPr b="0"/>
            </a:lvl1pPr>
          </a:lstStyle>
          <a:p>
            <a:r>
              <a:rPr lang="en-GB" smtClean="0"/>
              <a:t>New SI: Possible consequences for “practical metrology</a:t>
            </a:r>
            <a:endParaRPr lang="en-GB">
              <a:sym typeface="Wingdings" pitchFamily="2" charset="2"/>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fr-CH"/>
          </a:p>
        </p:txBody>
      </p:sp>
      <p:sp>
        <p:nvSpPr>
          <p:cNvPr id="3" name="Slide Number Placeholder 2"/>
          <p:cNvSpPr>
            <a:spLocks noGrp="1"/>
          </p:cNvSpPr>
          <p:nvPr>
            <p:ph type="sldNum" sz="quarter" idx="10"/>
          </p:nvPr>
        </p:nvSpPr>
        <p:spPr/>
        <p:txBody>
          <a:bodyPr/>
          <a:lstStyle>
            <a:lvl1pPr>
              <a:defRPr/>
            </a:lvl1pPr>
          </a:lstStyle>
          <a:p>
            <a:fld id="{48CE867F-7904-47B5-A662-F0FFBC08F812}" type="slidenum">
              <a:rPr lang="en-US"/>
              <a:pPr/>
              <a:t>‹N°›</a:t>
            </a:fld>
            <a:endParaRPr lang="en-US"/>
          </a:p>
        </p:txBody>
      </p:sp>
      <p:sp>
        <p:nvSpPr>
          <p:cNvPr id="4" name="Footer Placeholder 3"/>
          <p:cNvSpPr>
            <a:spLocks noGrp="1"/>
          </p:cNvSpPr>
          <p:nvPr>
            <p:ph type="ftr" sz="quarter" idx="11"/>
          </p:nvPr>
        </p:nvSpPr>
        <p:spPr/>
        <p:txBody>
          <a:bodyPr/>
          <a:lstStyle>
            <a:lvl1pPr>
              <a:defRPr b="0"/>
            </a:lvl1pPr>
          </a:lstStyle>
          <a:p>
            <a:r>
              <a:rPr lang="en-GB" smtClean="0"/>
              <a:t>New SI: Possible consequences for “practical metrology</a:t>
            </a:r>
            <a:endParaRPr lang="en-GB">
              <a:sym typeface="Wingdings" pitchFamily="2" charset="2"/>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2AA749F8-9817-4A10-9249-51D1C6033ADB}" type="slidenum">
              <a:rPr lang="en-US"/>
              <a:pPr/>
              <a:t>‹N°›</a:t>
            </a:fld>
            <a:endParaRPr lang="en-US"/>
          </a:p>
        </p:txBody>
      </p:sp>
      <p:sp>
        <p:nvSpPr>
          <p:cNvPr id="3" name="Footer Placeholder 2"/>
          <p:cNvSpPr>
            <a:spLocks noGrp="1"/>
          </p:cNvSpPr>
          <p:nvPr>
            <p:ph type="ftr" sz="quarter" idx="11"/>
          </p:nvPr>
        </p:nvSpPr>
        <p:spPr/>
        <p:txBody>
          <a:bodyPr/>
          <a:lstStyle>
            <a:lvl1pPr>
              <a:defRPr b="0"/>
            </a:lvl1pPr>
          </a:lstStyle>
          <a:p>
            <a:r>
              <a:rPr lang="en-GB" smtClean="0"/>
              <a:t>New SI: Possible consequences for “practical metrology</a:t>
            </a:r>
            <a:endParaRPr lang="en-GB">
              <a:sym typeface="Wingdings" pitchFamily="2" charset="2"/>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C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Slide Number Placeholder 4"/>
          <p:cNvSpPr>
            <a:spLocks noGrp="1"/>
          </p:cNvSpPr>
          <p:nvPr>
            <p:ph type="sldNum" sz="quarter" idx="10"/>
          </p:nvPr>
        </p:nvSpPr>
        <p:spPr/>
        <p:txBody>
          <a:bodyPr/>
          <a:lstStyle>
            <a:lvl1pPr>
              <a:defRPr/>
            </a:lvl1pPr>
          </a:lstStyle>
          <a:p>
            <a:fld id="{C661D5D7-5C10-4B78-8366-0C9B9EDD6D40}" type="slidenum">
              <a:rPr lang="en-US"/>
              <a:pPr/>
              <a:t>‹N°›</a:t>
            </a:fld>
            <a:endParaRPr lang="en-US"/>
          </a:p>
        </p:txBody>
      </p:sp>
      <p:sp>
        <p:nvSpPr>
          <p:cNvPr id="6" name="Footer Placeholder 5"/>
          <p:cNvSpPr>
            <a:spLocks noGrp="1"/>
          </p:cNvSpPr>
          <p:nvPr>
            <p:ph type="ftr" sz="quarter" idx="11"/>
          </p:nvPr>
        </p:nvSpPr>
        <p:spPr/>
        <p:txBody>
          <a:bodyPr/>
          <a:lstStyle>
            <a:lvl1pPr>
              <a:defRPr b="0"/>
            </a:lvl1pPr>
          </a:lstStyle>
          <a:p>
            <a:r>
              <a:rPr lang="en-GB" smtClean="0"/>
              <a:t>New SI: Possible consequences for “practical metrology</a:t>
            </a:r>
            <a:endParaRPr lang="en-GB">
              <a:sym typeface="Wingdings" pitchFamily="2" charset="2"/>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C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CH"/>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Slide Number Placeholder 4"/>
          <p:cNvSpPr>
            <a:spLocks noGrp="1"/>
          </p:cNvSpPr>
          <p:nvPr>
            <p:ph type="sldNum" sz="quarter" idx="10"/>
          </p:nvPr>
        </p:nvSpPr>
        <p:spPr/>
        <p:txBody>
          <a:bodyPr/>
          <a:lstStyle>
            <a:lvl1pPr>
              <a:defRPr/>
            </a:lvl1pPr>
          </a:lstStyle>
          <a:p>
            <a:fld id="{5E0012CF-5F70-4F26-8649-B1A101D25DE1}" type="slidenum">
              <a:rPr lang="en-US"/>
              <a:pPr/>
              <a:t>‹N°›</a:t>
            </a:fld>
            <a:endParaRPr lang="en-US"/>
          </a:p>
        </p:txBody>
      </p:sp>
      <p:sp>
        <p:nvSpPr>
          <p:cNvPr id="6" name="Footer Placeholder 5"/>
          <p:cNvSpPr>
            <a:spLocks noGrp="1"/>
          </p:cNvSpPr>
          <p:nvPr>
            <p:ph type="ftr" sz="quarter" idx="11"/>
          </p:nvPr>
        </p:nvSpPr>
        <p:spPr/>
        <p:txBody>
          <a:bodyPr/>
          <a:lstStyle>
            <a:lvl1pPr>
              <a:defRPr b="0"/>
            </a:lvl1pPr>
          </a:lstStyle>
          <a:p>
            <a:r>
              <a:rPr lang="en-GB" smtClean="0"/>
              <a:t>New SI: Possible consequences for “practical metrology</a:t>
            </a:r>
            <a:endParaRPr lang="en-GB">
              <a:sym typeface="Wingdings" pitchFamily="2" charset="2"/>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87463" y="285750"/>
            <a:ext cx="7485062" cy="57626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smtClean="0"/>
              <a:t>Cliquez pour écrire titre</a:t>
            </a:r>
          </a:p>
        </p:txBody>
      </p:sp>
      <p:sp>
        <p:nvSpPr>
          <p:cNvPr id="1027" name="Rectangle 3"/>
          <p:cNvSpPr>
            <a:spLocks noGrp="1" noChangeAspect="1" noChangeArrowheads="1"/>
          </p:cNvSpPr>
          <p:nvPr>
            <p:ph type="body" idx="1"/>
          </p:nvPr>
        </p:nvSpPr>
        <p:spPr bwMode="auto">
          <a:xfrm>
            <a:off x="1287463" y="1341438"/>
            <a:ext cx="7485062" cy="48260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smtClean="0"/>
              <a:t>Cliquez pour écrire texte</a:t>
            </a:r>
          </a:p>
          <a:p>
            <a:pPr lvl="1"/>
            <a:r>
              <a:rPr lang="en-GB" smtClean="0"/>
              <a:t>2e niveau</a:t>
            </a:r>
          </a:p>
          <a:p>
            <a:pPr lvl="2"/>
            <a:r>
              <a:rPr lang="en-GB" smtClean="0"/>
              <a:t>3e niveau</a:t>
            </a:r>
          </a:p>
        </p:txBody>
      </p:sp>
      <p:sp>
        <p:nvSpPr>
          <p:cNvPr id="1030" name="Rectangle 6"/>
          <p:cNvSpPr>
            <a:spLocks noGrp="1" noChangeArrowheads="1"/>
          </p:cNvSpPr>
          <p:nvPr>
            <p:ph type="sldNum" sz="quarter" idx="4"/>
          </p:nvPr>
        </p:nvSpPr>
        <p:spPr bwMode="auto">
          <a:xfrm>
            <a:off x="8101013" y="6318250"/>
            <a:ext cx="684212" cy="188913"/>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lvl1pPr algn="r">
              <a:defRPr sz="900"/>
            </a:lvl1pPr>
          </a:lstStyle>
          <a:p>
            <a:fld id="{3583C893-C8CB-4D7B-AB0A-B84BC05B3F66}" type="slidenum">
              <a:rPr lang="en-US"/>
              <a:pPr/>
              <a:t>‹N°›</a:t>
            </a:fld>
            <a:endParaRPr lang="en-US"/>
          </a:p>
        </p:txBody>
      </p:sp>
      <p:sp>
        <p:nvSpPr>
          <p:cNvPr id="1051" name="Rectangle 27"/>
          <p:cNvSpPr>
            <a:spLocks noGrp="1" noChangeArrowheads="1"/>
          </p:cNvSpPr>
          <p:nvPr>
            <p:ph type="ftr" sz="quarter" idx="3"/>
          </p:nvPr>
        </p:nvSpPr>
        <p:spPr bwMode="auto">
          <a:xfrm>
            <a:off x="1287463" y="6245225"/>
            <a:ext cx="2895600" cy="2794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900" b="1"/>
            </a:lvl1pPr>
          </a:lstStyle>
          <a:p>
            <a:r>
              <a:rPr lang="en-GB" smtClean="0"/>
              <a:t>New SI: Possible consequences for “practical metrology</a:t>
            </a:r>
            <a:endParaRPr lang="en-GB">
              <a:sym typeface="Wingdings" pitchFamily="2" charset="2"/>
            </a:endParaRPr>
          </a:p>
        </p:txBody>
      </p:sp>
      <p:pic>
        <p:nvPicPr>
          <p:cNvPr id="1048" name="Picture 24" descr="Logo_col_wappen"/>
          <p:cNvPicPr>
            <a:picLocks noChangeAspect="1" noChangeArrowheads="1"/>
          </p:cNvPicPr>
          <p:nvPr/>
        </p:nvPicPr>
        <p:blipFill>
          <a:blip r:embed="rId13"/>
          <a:srcRect/>
          <a:stretch>
            <a:fillRect/>
          </a:stretch>
        </p:blipFill>
        <p:spPr bwMode="auto">
          <a:xfrm>
            <a:off x="360363" y="361950"/>
            <a:ext cx="276225" cy="314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l" rtl="0" eaLnBrk="1" fontAlgn="base" hangingPunct="1">
        <a:spcBef>
          <a:spcPct val="0"/>
        </a:spcBef>
        <a:spcAft>
          <a:spcPct val="0"/>
        </a:spcAft>
        <a:defRPr sz="3200" b="1">
          <a:solidFill>
            <a:schemeClr val="tx2"/>
          </a:solidFill>
          <a:latin typeface="+mj-lt"/>
          <a:ea typeface="+mj-ea"/>
          <a:cs typeface="+mj-cs"/>
        </a:defRPr>
      </a:lvl1pPr>
      <a:lvl2pPr algn="l" rtl="0" eaLnBrk="1" fontAlgn="base" hangingPunct="1">
        <a:spcBef>
          <a:spcPct val="0"/>
        </a:spcBef>
        <a:spcAft>
          <a:spcPct val="0"/>
        </a:spcAft>
        <a:defRPr sz="3200" b="1">
          <a:solidFill>
            <a:schemeClr val="tx2"/>
          </a:solidFill>
          <a:latin typeface="Arial" charset="0"/>
        </a:defRPr>
      </a:lvl2pPr>
      <a:lvl3pPr algn="l" rtl="0" eaLnBrk="1" fontAlgn="base" hangingPunct="1">
        <a:spcBef>
          <a:spcPct val="0"/>
        </a:spcBef>
        <a:spcAft>
          <a:spcPct val="0"/>
        </a:spcAft>
        <a:defRPr sz="3200" b="1">
          <a:solidFill>
            <a:schemeClr val="tx2"/>
          </a:solidFill>
          <a:latin typeface="Arial" charset="0"/>
        </a:defRPr>
      </a:lvl3pPr>
      <a:lvl4pPr algn="l" rtl="0" eaLnBrk="1" fontAlgn="base" hangingPunct="1">
        <a:spcBef>
          <a:spcPct val="0"/>
        </a:spcBef>
        <a:spcAft>
          <a:spcPct val="0"/>
        </a:spcAft>
        <a:defRPr sz="3200" b="1">
          <a:solidFill>
            <a:schemeClr val="tx2"/>
          </a:solidFill>
          <a:latin typeface="Arial" charset="0"/>
        </a:defRPr>
      </a:lvl4pPr>
      <a:lvl5pPr algn="l" rtl="0" eaLnBrk="1" fontAlgn="base" hangingPunct="1">
        <a:spcBef>
          <a:spcPct val="0"/>
        </a:spcBef>
        <a:spcAft>
          <a:spcPct val="0"/>
        </a:spcAft>
        <a:defRPr sz="3200" b="1">
          <a:solidFill>
            <a:schemeClr val="tx2"/>
          </a:solidFill>
          <a:latin typeface="Arial" charset="0"/>
        </a:defRPr>
      </a:lvl5pPr>
      <a:lvl6pPr marL="457200" algn="l" rtl="0" eaLnBrk="1" fontAlgn="base" hangingPunct="1">
        <a:spcBef>
          <a:spcPct val="0"/>
        </a:spcBef>
        <a:spcAft>
          <a:spcPct val="0"/>
        </a:spcAft>
        <a:defRPr sz="3200" b="1">
          <a:solidFill>
            <a:schemeClr val="tx2"/>
          </a:solidFill>
          <a:latin typeface="Arial" charset="0"/>
        </a:defRPr>
      </a:lvl6pPr>
      <a:lvl7pPr marL="914400" algn="l" rtl="0" eaLnBrk="1" fontAlgn="base" hangingPunct="1">
        <a:spcBef>
          <a:spcPct val="0"/>
        </a:spcBef>
        <a:spcAft>
          <a:spcPct val="0"/>
        </a:spcAft>
        <a:defRPr sz="3200" b="1">
          <a:solidFill>
            <a:schemeClr val="tx2"/>
          </a:solidFill>
          <a:latin typeface="Arial" charset="0"/>
        </a:defRPr>
      </a:lvl7pPr>
      <a:lvl8pPr marL="1371600" algn="l" rtl="0" eaLnBrk="1" fontAlgn="base" hangingPunct="1">
        <a:spcBef>
          <a:spcPct val="0"/>
        </a:spcBef>
        <a:spcAft>
          <a:spcPct val="0"/>
        </a:spcAft>
        <a:defRPr sz="3200" b="1">
          <a:solidFill>
            <a:schemeClr val="tx2"/>
          </a:solidFill>
          <a:latin typeface="Arial" charset="0"/>
        </a:defRPr>
      </a:lvl8pPr>
      <a:lvl9pPr marL="1828800" algn="l" rtl="0" eaLnBrk="1" fontAlgn="base" hangingPunct="1">
        <a:spcBef>
          <a:spcPct val="0"/>
        </a:spcBef>
        <a:spcAft>
          <a:spcPct val="0"/>
        </a:spcAft>
        <a:defRPr sz="3200" b="1">
          <a:solidFill>
            <a:schemeClr val="tx2"/>
          </a:solidFill>
          <a:latin typeface="Arial" charset="0"/>
        </a:defRPr>
      </a:lvl9pPr>
    </p:titleStyle>
    <p:bodyStyle>
      <a:lvl1pPr algn="l" rtl="0" eaLnBrk="1" fontAlgn="base" hangingPunct="1">
        <a:spcBef>
          <a:spcPct val="0"/>
        </a:spcBef>
        <a:spcAft>
          <a:spcPct val="0"/>
        </a:spcAft>
        <a:buFont typeface="Wingdings" pitchFamily="2" charset="2"/>
        <a:defRPr sz="2100">
          <a:solidFill>
            <a:schemeClr val="tx1"/>
          </a:solidFill>
          <a:latin typeface="+mn-lt"/>
          <a:ea typeface="+mn-ea"/>
          <a:cs typeface="+mn-cs"/>
        </a:defRPr>
      </a:lvl1pPr>
      <a:lvl2pPr marL="361950" indent="-182563" algn="l" rtl="0" eaLnBrk="1" fontAlgn="base" hangingPunct="1">
        <a:spcBef>
          <a:spcPct val="0"/>
        </a:spcBef>
        <a:spcAft>
          <a:spcPct val="0"/>
        </a:spcAft>
        <a:buChar char="•"/>
        <a:defRPr sz="2100">
          <a:solidFill>
            <a:schemeClr val="tx1"/>
          </a:solidFill>
          <a:latin typeface="+mn-lt"/>
        </a:defRPr>
      </a:lvl2pPr>
      <a:lvl3pPr marL="714375" indent="-173038" algn="l" rtl="0" eaLnBrk="1" fontAlgn="base" hangingPunct="1">
        <a:spcBef>
          <a:spcPct val="0"/>
        </a:spcBef>
        <a:spcAft>
          <a:spcPct val="0"/>
        </a:spcAft>
        <a:buChar char="•"/>
        <a:defRPr sz="2100">
          <a:solidFill>
            <a:schemeClr val="tx1"/>
          </a:solidFill>
          <a:latin typeface="+mn-lt"/>
        </a:defRPr>
      </a:lvl3pPr>
      <a:lvl4pPr marL="1662113" indent="-228600" algn="l" rtl="0" eaLnBrk="1" fontAlgn="base" hangingPunct="1">
        <a:spcBef>
          <a:spcPct val="20000"/>
        </a:spcBef>
        <a:spcAft>
          <a:spcPct val="0"/>
        </a:spcAft>
        <a:buChar char="–"/>
        <a:defRPr sz="2000">
          <a:solidFill>
            <a:schemeClr val="tx1"/>
          </a:solidFill>
          <a:latin typeface="Verdana" pitchFamily="34" charset="0"/>
        </a:defRPr>
      </a:lvl4pPr>
      <a:lvl5pPr marL="2070100" indent="-228600" algn="l" rtl="0" eaLnBrk="1" fontAlgn="base" hangingPunct="1">
        <a:spcBef>
          <a:spcPct val="20000"/>
        </a:spcBef>
        <a:spcAft>
          <a:spcPct val="0"/>
        </a:spcAft>
        <a:defRPr sz="2000">
          <a:solidFill>
            <a:schemeClr val="tx1"/>
          </a:solidFill>
          <a:latin typeface="Verdana" pitchFamily="34" charset="0"/>
        </a:defRPr>
      </a:lvl5pPr>
      <a:lvl6pPr marL="2527300" indent="-228600" algn="l" rtl="0" eaLnBrk="1" fontAlgn="base" hangingPunct="1">
        <a:spcBef>
          <a:spcPct val="20000"/>
        </a:spcBef>
        <a:spcAft>
          <a:spcPct val="0"/>
        </a:spcAft>
        <a:defRPr sz="2000">
          <a:solidFill>
            <a:schemeClr val="tx1"/>
          </a:solidFill>
          <a:latin typeface="Verdana" pitchFamily="34" charset="0"/>
        </a:defRPr>
      </a:lvl6pPr>
      <a:lvl7pPr marL="2984500" indent="-228600" algn="l" rtl="0" eaLnBrk="1" fontAlgn="base" hangingPunct="1">
        <a:spcBef>
          <a:spcPct val="20000"/>
        </a:spcBef>
        <a:spcAft>
          <a:spcPct val="0"/>
        </a:spcAft>
        <a:defRPr sz="2000">
          <a:solidFill>
            <a:schemeClr val="tx1"/>
          </a:solidFill>
          <a:latin typeface="Verdana" pitchFamily="34" charset="0"/>
        </a:defRPr>
      </a:lvl7pPr>
      <a:lvl8pPr marL="3441700" indent="-228600" algn="l" rtl="0" eaLnBrk="1" fontAlgn="base" hangingPunct="1">
        <a:spcBef>
          <a:spcPct val="20000"/>
        </a:spcBef>
        <a:spcAft>
          <a:spcPct val="0"/>
        </a:spcAft>
        <a:defRPr sz="2000">
          <a:solidFill>
            <a:schemeClr val="tx1"/>
          </a:solidFill>
          <a:latin typeface="Verdana" pitchFamily="34" charset="0"/>
        </a:defRPr>
      </a:lvl8pPr>
      <a:lvl9pPr marL="3898900" indent="-228600" algn="l" rtl="0" eaLnBrk="1" fontAlgn="base" hangingPunct="1">
        <a:spcBef>
          <a:spcPct val="20000"/>
        </a:spcBef>
        <a:spcAft>
          <a:spcPct val="0"/>
        </a:spcAft>
        <a:defRPr sz="2000">
          <a:solidFill>
            <a:schemeClr val="tx1"/>
          </a:solidFill>
          <a:latin typeface="Verdana" pitchFamily="34"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bipm.org/en/home/" TargetMode="External"/><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hyperlink" Target="http://www.bipm.org/en/si/si_brochure/" TargetMode="External"/><Relationship Id="rId4" Type="http://schemas.openxmlformats.org/officeDocument/2006/relationships/image" Target="../media/image8.gi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bipm.org/utils/common/pdf/24_CGPM_Convocation_Draft_Resolution_A.pdf" TargetMode="External"/><Relationship Id="rId2" Type="http://schemas.openxmlformats.org/officeDocument/2006/relationships/hyperlink" Target="http://www.bipm.org/en/si/new_si/" TargetMode="Externa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hyperlink" Target="http://www.bipm.org/en/si/si_brochure/" TargetMode="External"/><Relationship Id="rId4" Type="http://schemas.openxmlformats.org/officeDocument/2006/relationships/hyperlink" Target="http://www.bipm.org/utils/common/pdf/si_brochure_draft_ch2.pdf"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15" name="Rectangle 23"/>
          <p:cNvSpPr>
            <a:spLocks noGrp="1" noChangeArrowheads="1"/>
          </p:cNvSpPr>
          <p:nvPr>
            <p:ph type="ctrTitle"/>
          </p:nvPr>
        </p:nvSpPr>
        <p:spPr/>
        <p:txBody>
          <a:bodyPr/>
          <a:lstStyle/>
          <a:p>
            <a:r>
              <a:rPr lang="en-GB" dirty="0" smtClean="0"/>
              <a:t>New SI</a:t>
            </a:r>
            <a:br>
              <a:rPr lang="en-GB" dirty="0" smtClean="0"/>
            </a:br>
            <a:r>
              <a:rPr lang="en-GB" sz="4400" dirty="0" smtClean="0"/>
              <a:t>Possible consequences for “practical metrology”</a:t>
            </a:r>
            <a:endParaRPr lang="en-GB" sz="4400" dirty="0"/>
          </a:p>
        </p:txBody>
      </p:sp>
      <p:sp>
        <p:nvSpPr>
          <p:cNvPr id="8216" name="Rectangle 24"/>
          <p:cNvSpPr>
            <a:spLocks noGrp="1" noChangeAspect="1" noChangeArrowheads="1"/>
          </p:cNvSpPr>
          <p:nvPr>
            <p:ph type="subTitle" idx="1"/>
          </p:nvPr>
        </p:nvSpPr>
        <p:spPr>
          <a:xfrm>
            <a:off x="1287463" y="5199062"/>
            <a:ext cx="7485062" cy="1110257"/>
          </a:xfrm>
        </p:spPr>
        <p:txBody>
          <a:bodyPr/>
          <a:lstStyle/>
          <a:p>
            <a:r>
              <a:rPr lang="en-GB" dirty="0" smtClean="0"/>
              <a:t>Philippe Richard</a:t>
            </a:r>
            <a:br>
              <a:rPr lang="en-GB" dirty="0" smtClean="0"/>
            </a:br>
            <a:r>
              <a:rPr lang="en-GB" dirty="0" smtClean="0"/>
              <a:t>46</a:t>
            </a:r>
            <a:r>
              <a:rPr lang="en-GB" baseline="30000" dirty="0" smtClean="0"/>
              <a:t>th</a:t>
            </a:r>
            <a:r>
              <a:rPr lang="en-GB" dirty="0" smtClean="0"/>
              <a:t> CIML, Prague</a:t>
            </a:r>
            <a:endParaRPr lang="en-GB" dirty="0"/>
          </a:p>
        </p:txBody>
      </p:sp>
      <p:pic>
        <p:nvPicPr>
          <p:cNvPr id="2050" name="Picture 2" descr="http://www.bipm.org/utils/common/img/logos/SI-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0192" y="692696"/>
            <a:ext cx="2016224" cy="201622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err="1" smtClean="0"/>
              <a:t>Draft</a:t>
            </a:r>
            <a:r>
              <a:rPr lang="fr-CH" dirty="0" smtClean="0"/>
              <a:t> </a:t>
            </a:r>
            <a:r>
              <a:rPr lang="fr-CH" dirty="0" err="1" smtClean="0"/>
              <a:t>Resolution</a:t>
            </a:r>
            <a:r>
              <a:rPr lang="fr-CH" dirty="0" smtClean="0"/>
              <a:t> 2/2</a:t>
            </a:r>
            <a:endParaRPr lang="en-US" dirty="0"/>
          </a:p>
        </p:txBody>
      </p:sp>
      <p:sp>
        <p:nvSpPr>
          <p:cNvPr id="3" name="Espace réservé du contenu 2"/>
          <p:cNvSpPr>
            <a:spLocks noGrp="1"/>
          </p:cNvSpPr>
          <p:nvPr>
            <p:ph idx="1"/>
          </p:nvPr>
        </p:nvSpPr>
        <p:spPr/>
        <p:txBody>
          <a:bodyPr/>
          <a:lstStyle/>
          <a:p>
            <a:r>
              <a:rPr lang="en-US" dirty="0" smtClean="0"/>
              <a:t>The </a:t>
            </a:r>
            <a:r>
              <a:rPr lang="en-US" dirty="0"/>
              <a:t>Committee,</a:t>
            </a:r>
          </a:p>
          <a:p>
            <a:endParaRPr lang="en-US" dirty="0" smtClean="0"/>
          </a:p>
          <a:p>
            <a:r>
              <a:rPr lang="en-US" dirty="0" smtClean="0"/>
              <a:t>Thanks Mr. Arnold </a:t>
            </a:r>
            <a:r>
              <a:rPr lang="en-US" dirty="0" err="1" smtClean="0"/>
              <a:t>Leitner</a:t>
            </a:r>
            <a:r>
              <a:rPr lang="en-US" dirty="0" smtClean="0"/>
              <a:t> for representing the OIML in the CCU (Consultative Committee of Units of the BIPM) over many years, and,</a:t>
            </a:r>
          </a:p>
          <a:p>
            <a:endParaRPr lang="en-US" dirty="0" smtClean="0"/>
          </a:p>
          <a:p>
            <a:r>
              <a:rPr lang="en-US" dirty="0" smtClean="0"/>
              <a:t>Welcomes </a:t>
            </a:r>
            <a:r>
              <a:rPr lang="en-US" dirty="0"/>
              <a:t>the nomination by TC 12 of Mr. Philippe Richard as the new OIML representative in the CCU.</a:t>
            </a:r>
          </a:p>
        </p:txBody>
      </p:sp>
      <p:sp>
        <p:nvSpPr>
          <p:cNvPr id="4" name="Espace réservé du numéro de diapositive 3"/>
          <p:cNvSpPr>
            <a:spLocks noGrp="1"/>
          </p:cNvSpPr>
          <p:nvPr>
            <p:ph type="sldNum" sz="quarter" idx="10"/>
          </p:nvPr>
        </p:nvSpPr>
        <p:spPr/>
        <p:txBody>
          <a:bodyPr/>
          <a:lstStyle/>
          <a:p>
            <a:fld id="{18498E53-2B38-401E-B29E-32D7535E9351}" type="slidenum">
              <a:rPr lang="en-US" smtClean="0"/>
              <a:pPr/>
              <a:t>10</a:t>
            </a:fld>
            <a:endParaRPr lang="en-US"/>
          </a:p>
        </p:txBody>
      </p:sp>
      <p:sp>
        <p:nvSpPr>
          <p:cNvPr id="5" name="Espace réservé du pied de page 4"/>
          <p:cNvSpPr>
            <a:spLocks noGrp="1"/>
          </p:cNvSpPr>
          <p:nvPr>
            <p:ph type="ftr" sz="quarter" idx="11"/>
          </p:nvPr>
        </p:nvSpPr>
        <p:spPr/>
        <p:txBody>
          <a:bodyPr/>
          <a:lstStyle/>
          <a:p>
            <a:r>
              <a:rPr lang="en-GB" smtClean="0"/>
              <a:t>New SI: Possible consequences for “practical metrology</a:t>
            </a:r>
            <a:endParaRPr lang="en-GB" dirty="0">
              <a:sym typeface="Wingdings" pitchFamily="2" charset="2"/>
            </a:endParaRPr>
          </a:p>
        </p:txBody>
      </p:sp>
    </p:spTree>
    <p:extLst>
      <p:ext uri="{BB962C8B-B14F-4D97-AF65-F5344CB8AC3E}">
        <p14:creationId xmlns:p14="http://schemas.microsoft.com/office/powerpoint/2010/main" val="8196167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Conclusion</a:t>
            </a:r>
            <a:endParaRPr lang="en-US" dirty="0"/>
          </a:p>
        </p:txBody>
      </p:sp>
      <p:sp>
        <p:nvSpPr>
          <p:cNvPr id="3" name="Espace réservé du contenu 2"/>
          <p:cNvSpPr>
            <a:spLocks noGrp="1"/>
          </p:cNvSpPr>
          <p:nvPr>
            <p:ph idx="1"/>
          </p:nvPr>
        </p:nvSpPr>
        <p:spPr/>
        <p:txBody>
          <a:bodyPr/>
          <a:lstStyle/>
          <a:p>
            <a:r>
              <a:rPr lang="en-US" dirty="0"/>
              <a:t>There must not necessarily be a single official statement by the OIML; it would also be useful for the CCU / CIPM if the OIML statement contained different opinions from different fields of metrology</a:t>
            </a:r>
            <a:r>
              <a:rPr lang="en-US" dirty="0" smtClean="0"/>
              <a:t>.</a:t>
            </a:r>
          </a:p>
          <a:p>
            <a:endParaRPr lang="fr-CH" dirty="0"/>
          </a:p>
          <a:p>
            <a:r>
              <a:rPr lang="fr-CH" dirty="0" err="1" smtClean="0"/>
              <a:t>Thanks</a:t>
            </a:r>
            <a:r>
              <a:rPr lang="fr-CH" dirty="0" smtClean="0"/>
              <a:t> in </a:t>
            </a:r>
            <a:r>
              <a:rPr lang="fr-CH" dirty="0" err="1" smtClean="0"/>
              <a:t>advance</a:t>
            </a:r>
            <a:r>
              <a:rPr lang="fr-CH" dirty="0" smtClean="0"/>
              <a:t> for YOUR contribution to the new SI !</a:t>
            </a:r>
            <a:endParaRPr lang="en-US" dirty="0" smtClean="0"/>
          </a:p>
          <a:p>
            <a:endParaRPr lang="fr-CH" dirty="0"/>
          </a:p>
          <a:p>
            <a:endParaRPr lang="en-US" dirty="0"/>
          </a:p>
          <a:p>
            <a:endParaRPr lang="en-US" dirty="0"/>
          </a:p>
        </p:txBody>
      </p:sp>
      <p:sp>
        <p:nvSpPr>
          <p:cNvPr id="4" name="Espace réservé du numéro de diapositive 3"/>
          <p:cNvSpPr>
            <a:spLocks noGrp="1"/>
          </p:cNvSpPr>
          <p:nvPr>
            <p:ph type="sldNum" sz="quarter" idx="10"/>
          </p:nvPr>
        </p:nvSpPr>
        <p:spPr/>
        <p:txBody>
          <a:bodyPr/>
          <a:lstStyle/>
          <a:p>
            <a:fld id="{18498E53-2B38-401E-B29E-32D7535E9351}" type="slidenum">
              <a:rPr lang="en-US" smtClean="0"/>
              <a:pPr/>
              <a:t>11</a:t>
            </a:fld>
            <a:endParaRPr lang="en-US"/>
          </a:p>
        </p:txBody>
      </p:sp>
      <p:sp>
        <p:nvSpPr>
          <p:cNvPr id="5" name="Espace réservé du pied de page 4"/>
          <p:cNvSpPr>
            <a:spLocks noGrp="1"/>
          </p:cNvSpPr>
          <p:nvPr>
            <p:ph type="ftr" sz="quarter" idx="11"/>
          </p:nvPr>
        </p:nvSpPr>
        <p:spPr/>
        <p:txBody>
          <a:bodyPr/>
          <a:lstStyle/>
          <a:p>
            <a:r>
              <a:rPr lang="en-GB" smtClean="0"/>
              <a:t>New SI: Possible consequences for “practical metrology</a:t>
            </a:r>
            <a:endParaRPr lang="en-GB" dirty="0">
              <a:sym typeface="Wingdings" pitchFamily="2" charset="2"/>
            </a:endParaRPr>
          </a:p>
        </p:txBody>
      </p:sp>
      <p:pic>
        <p:nvPicPr>
          <p:cNvPr id="1025" name="Picture 1" descr="OIML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3964111"/>
            <a:ext cx="1028700" cy="8858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http://www.bipm.org/utils/common/img/logo_1.gif">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79911" y="3961821"/>
            <a:ext cx="1707911" cy="88811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http://www.bipm.org/utils/common/img/im_carte_home.jp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14675" y="3645024"/>
            <a:ext cx="2914650" cy="1524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0524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6663101-2C4B-4ACE-A887-F7E840BF7BD0}" type="slidenum">
              <a:rPr lang="en-US"/>
              <a:pPr/>
              <a:t>2</a:t>
            </a:fld>
            <a:endParaRPr lang="en-US"/>
          </a:p>
        </p:txBody>
      </p:sp>
      <p:sp>
        <p:nvSpPr>
          <p:cNvPr id="5" name="Footer Placeholder 4"/>
          <p:cNvSpPr>
            <a:spLocks noGrp="1"/>
          </p:cNvSpPr>
          <p:nvPr>
            <p:ph type="ftr" sz="quarter" idx="11"/>
          </p:nvPr>
        </p:nvSpPr>
        <p:spPr/>
        <p:txBody>
          <a:bodyPr/>
          <a:lstStyle/>
          <a:p>
            <a:r>
              <a:rPr lang="en-GB" b="1" smtClean="0"/>
              <a:t>New SI: Possible consequences for “practical metrology</a:t>
            </a:r>
            <a:endParaRPr lang="en-GB" dirty="0">
              <a:sym typeface="Wingdings" pitchFamily="2" charset="2"/>
            </a:endParaRPr>
          </a:p>
        </p:txBody>
      </p:sp>
      <p:sp>
        <p:nvSpPr>
          <p:cNvPr id="9221" name="Rectangle 5"/>
          <p:cNvSpPr>
            <a:spLocks noGrp="1" noChangeAspect="1" noChangeArrowheads="1"/>
          </p:cNvSpPr>
          <p:nvPr>
            <p:ph type="body" idx="1"/>
          </p:nvPr>
        </p:nvSpPr>
        <p:spPr/>
        <p:txBody>
          <a:bodyPr/>
          <a:lstStyle/>
          <a:p>
            <a:r>
              <a:rPr lang="en-GB" dirty="0" smtClean="0"/>
              <a:t>The Presidential Council nominated at its March 2011 meeting the following members:</a:t>
            </a:r>
          </a:p>
          <a:p>
            <a:endParaRPr lang="en-GB" dirty="0" smtClean="0"/>
          </a:p>
          <a:p>
            <a:pPr marL="342900" indent="-342900">
              <a:buFont typeface="Arial" pitchFamily="34" charset="0"/>
              <a:buChar char="•"/>
            </a:pPr>
            <a:r>
              <a:rPr lang="de-CH" dirty="0" err="1"/>
              <a:t>Ch</a:t>
            </a:r>
            <a:r>
              <a:rPr lang="de-CH" dirty="0"/>
              <a:t>. Ehrlich (NIST</a:t>
            </a:r>
            <a:r>
              <a:rPr lang="de-CH" dirty="0" smtClean="0"/>
              <a:t>)</a:t>
            </a:r>
          </a:p>
          <a:p>
            <a:pPr marL="342900" indent="-342900">
              <a:buFont typeface="Arial" pitchFamily="34" charset="0"/>
              <a:buChar char="•"/>
            </a:pPr>
            <a:r>
              <a:rPr lang="de-CH" dirty="0" smtClean="0"/>
              <a:t>Y</a:t>
            </a:r>
            <a:r>
              <a:rPr lang="de-CH" dirty="0"/>
              <a:t>. Miki (NMIJ)</a:t>
            </a:r>
            <a:endParaRPr lang="de-CH" dirty="0" smtClean="0"/>
          </a:p>
          <a:p>
            <a:pPr marL="342900" indent="-342900">
              <a:buFont typeface="Arial" pitchFamily="34" charset="0"/>
              <a:buChar char="•"/>
            </a:pPr>
            <a:r>
              <a:rPr lang="de-CH" dirty="0" err="1" smtClean="0"/>
              <a:t>Ph</a:t>
            </a:r>
            <a:r>
              <a:rPr lang="de-CH" dirty="0"/>
              <a:t>. </a:t>
            </a:r>
            <a:r>
              <a:rPr lang="de-CH" dirty="0" smtClean="0"/>
              <a:t>Richard (METAS)</a:t>
            </a:r>
          </a:p>
          <a:p>
            <a:pPr marL="342900" indent="-342900">
              <a:buFont typeface="Arial" pitchFamily="34" charset="0"/>
              <a:buChar char="•"/>
            </a:pPr>
            <a:r>
              <a:rPr lang="de-CH" dirty="0" smtClean="0"/>
              <a:t>R</a:t>
            </a:r>
            <a:r>
              <a:rPr lang="de-CH" dirty="0"/>
              <a:t>. </a:t>
            </a:r>
            <a:r>
              <a:rPr lang="de-CH" dirty="0" smtClean="0"/>
              <a:t>Schwartz (PTB)</a:t>
            </a:r>
          </a:p>
          <a:p>
            <a:endParaRPr lang="de-CH" dirty="0"/>
          </a:p>
          <a:p>
            <a:r>
              <a:rPr lang="de-CH" dirty="0" err="1" smtClean="0"/>
              <a:t>Invited</a:t>
            </a:r>
            <a:r>
              <a:rPr lang="de-CH" dirty="0" smtClean="0"/>
              <a:t> </a:t>
            </a:r>
            <a:r>
              <a:rPr lang="de-CH" dirty="0" err="1" smtClean="0"/>
              <a:t>to</a:t>
            </a:r>
            <a:r>
              <a:rPr lang="de-CH" dirty="0" smtClean="0"/>
              <a:t> </a:t>
            </a:r>
            <a:r>
              <a:rPr lang="de-CH" dirty="0" err="1" smtClean="0"/>
              <a:t>join</a:t>
            </a:r>
            <a:r>
              <a:rPr lang="de-CH" dirty="0" smtClean="0"/>
              <a:t>:</a:t>
            </a:r>
          </a:p>
          <a:p>
            <a:pPr marL="342900" indent="-342900">
              <a:buFont typeface="Arial" pitchFamily="34" charset="0"/>
              <a:buChar char="•"/>
            </a:pPr>
            <a:r>
              <a:rPr lang="de-CH" dirty="0"/>
              <a:t>M. Kühne (</a:t>
            </a:r>
            <a:r>
              <a:rPr lang="de-CH" dirty="0" err="1"/>
              <a:t>Director</a:t>
            </a:r>
            <a:r>
              <a:rPr lang="de-CH" dirty="0"/>
              <a:t> BIPM)</a:t>
            </a:r>
          </a:p>
          <a:p>
            <a:pPr marL="342900" indent="-342900">
              <a:buFont typeface="Arial" pitchFamily="34" charset="0"/>
              <a:buChar char="•"/>
            </a:pPr>
            <a:r>
              <a:rPr lang="de-CH" dirty="0"/>
              <a:t>A. Leitner (</a:t>
            </a:r>
            <a:r>
              <a:rPr lang="de-CH" dirty="0" smtClean="0"/>
              <a:t>BEV, OIML </a:t>
            </a:r>
            <a:r>
              <a:rPr lang="de-CH" dirty="0" err="1" smtClean="0"/>
              <a:t>delegate</a:t>
            </a:r>
            <a:r>
              <a:rPr lang="de-CH" dirty="0" smtClean="0"/>
              <a:t> </a:t>
            </a:r>
            <a:r>
              <a:rPr lang="de-CH" dirty="0" err="1" smtClean="0"/>
              <a:t>at</a:t>
            </a:r>
            <a:r>
              <a:rPr lang="de-CH" dirty="0" smtClean="0"/>
              <a:t> </a:t>
            </a:r>
            <a:r>
              <a:rPr lang="de-CH" dirty="0" err="1" smtClean="0"/>
              <a:t>the</a:t>
            </a:r>
            <a:r>
              <a:rPr lang="de-CH" dirty="0" smtClean="0"/>
              <a:t> CCU)</a:t>
            </a:r>
            <a:endParaRPr lang="de-CH" dirty="0"/>
          </a:p>
          <a:p>
            <a:endParaRPr lang="en-GB" dirty="0"/>
          </a:p>
        </p:txBody>
      </p:sp>
      <p:sp>
        <p:nvSpPr>
          <p:cNvPr id="9222" name="Rectangle 6"/>
          <p:cNvSpPr>
            <a:spLocks noGrp="1" noChangeArrowheads="1"/>
          </p:cNvSpPr>
          <p:nvPr>
            <p:ph type="title"/>
          </p:nvPr>
        </p:nvSpPr>
        <p:spPr/>
        <p:txBody>
          <a:bodyPr/>
          <a:lstStyle/>
          <a:p>
            <a:r>
              <a:rPr lang="en-GB" dirty="0" err="1" smtClean="0"/>
              <a:t>AdHoc</a:t>
            </a:r>
            <a:r>
              <a:rPr lang="en-GB" dirty="0" smtClean="0"/>
              <a:t> OIML working on the new SI</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err="1" smtClean="0"/>
              <a:t>Terms</a:t>
            </a:r>
            <a:r>
              <a:rPr lang="fr-CH" dirty="0" smtClean="0"/>
              <a:t> of </a:t>
            </a:r>
            <a:r>
              <a:rPr lang="fr-CH" dirty="0" err="1" smtClean="0"/>
              <a:t>reference</a:t>
            </a:r>
            <a:endParaRPr lang="en-US" dirty="0"/>
          </a:p>
        </p:txBody>
      </p:sp>
      <p:sp>
        <p:nvSpPr>
          <p:cNvPr id="3" name="Espace réservé du contenu 2"/>
          <p:cNvSpPr>
            <a:spLocks noGrp="1"/>
          </p:cNvSpPr>
          <p:nvPr>
            <p:ph idx="1"/>
          </p:nvPr>
        </p:nvSpPr>
        <p:spPr/>
        <p:txBody>
          <a:bodyPr/>
          <a:lstStyle/>
          <a:p>
            <a:r>
              <a:rPr lang="fr-CH" dirty="0" smtClean="0"/>
              <a:t>The </a:t>
            </a:r>
            <a:r>
              <a:rPr lang="fr-CH" dirty="0" err="1" smtClean="0"/>
              <a:t>AdHoc</a:t>
            </a:r>
            <a:r>
              <a:rPr lang="fr-CH" dirty="0" smtClean="0"/>
              <a:t> OIML </a:t>
            </a:r>
            <a:r>
              <a:rPr lang="fr-CH" dirty="0" err="1" smtClean="0"/>
              <a:t>working</a:t>
            </a:r>
            <a:r>
              <a:rPr lang="fr-CH" dirty="0" smtClean="0"/>
              <a:t> group on the new SI </a:t>
            </a:r>
            <a:r>
              <a:rPr lang="fr-CH" dirty="0" err="1" smtClean="0"/>
              <a:t>is</a:t>
            </a:r>
            <a:r>
              <a:rPr lang="fr-CH" dirty="0" smtClean="0"/>
              <a:t> </a:t>
            </a:r>
            <a:r>
              <a:rPr lang="fr-CH" dirty="0" err="1" smtClean="0"/>
              <a:t>responsible</a:t>
            </a:r>
            <a:r>
              <a:rPr lang="fr-CH" dirty="0" smtClean="0"/>
              <a:t> to:</a:t>
            </a:r>
            <a:endParaRPr lang="en-US" dirty="0"/>
          </a:p>
          <a:p>
            <a:endParaRPr lang="en-US" dirty="0"/>
          </a:p>
          <a:p>
            <a:pPr marL="342900" indent="-342900">
              <a:buFont typeface="Arial" pitchFamily="34" charset="0"/>
              <a:buChar char="•"/>
            </a:pPr>
            <a:r>
              <a:rPr lang="en-US" dirty="0"/>
              <a:t>I</a:t>
            </a:r>
            <a:r>
              <a:rPr lang="en-US" dirty="0" smtClean="0"/>
              <a:t>nform </a:t>
            </a:r>
            <a:r>
              <a:rPr lang="en-US" dirty="0"/>
              <a:t>the OIML (CIML) about the current discussions and proposals concerning the "New SI" </a:t>
            </a:r>
          </a:p>
          <a:p>
            <a:pPr marL="342900" indent="-342900">
              <a:buFont typeface="Arial" pitchFamily="34" charset="0"/>
              <a:buChar char="•"/>
            </a:pPr>
            <a:r>
              <a:rPr lang="en-US" dirty="0"/>
              <a:t>I</a:t>
            </a:r>
            <a:r>
              <a:rPr lang="en-US" dirty="0" smtClean="0"/>
              <a:t>nitiate </a:t>
            </a:r>
            <a:r>
              <a:rPr lang="en-US" dirty="0"/>
              <a:t>an official statement of the OIML (CIML) in response to the Draft Resolution A of the CIPM/CGPM. </a:t>
            </a:r>
            <a:endParaRPr lang="en-US" dirty="0" smtClean="0"/>
          </a:p>
        </p:txBody>
      </p:sp>
      <p:sp>
        <p:nvSpPr>
          <p:cNvPr id="4" name="Espace réservé du numéro de diapositive 3"/>
          <p:cNvSpPr>
            <a:spLocks noGrp="1"/>
          </p:cNvSpPr>
          <p:nvPr>
            <p:ph type="sldNum" sz="quarter" idx="10"/>
          </p:nvPr>
        </p:nvSpPr>
        <p:spPr/>
        <p:txBody>
          <a:bodyPr/>
          <a:lstStyle/>
          <a:p>
            <a:fld id="{18498E53-2B38-401E-B29E-32D7535E9351}" type="slidenum">
              <a:rPr lang="en-US" smtClean="0"/>
              <a:pPr/>
              <a:t>3</a:t>
            </a:fld>
            <a:endParaRPr lang="en-US"/>
          </a:p>
        </p:txBody>
      </p:sp>
      <p:sp>
        <p:nvSpPr>
          <p:cNvPr id="5" name="Espace réservé du pied de page 4"/>
          <p:cNvSpPr>
            <a:spLocks noGrp="1"/>
          </p:cNvSpPr>
          <p:nvPr>
            <p:ph type="ftr" sz="quarter" idx="11"/>
          </p:nvPr>
        </p:nvSpPr>
        <p:spPr/>
        <p:txBody>
          <a:bodyPr/>
          <a:lstStyle/>
          <a:p>
            <a:r>
              <a:rPr lang="en-GB" smtClean="0"/>
              <a:t>New SI: Possible consequences for “practical metrology</a:t>
            </a:r>
            <a:endParaRPr lang="en-GB" dirty="0">
              <a:sym typeface="Wingdings" pitchFamily="2" charset="2"/>
            </a:endParaRPr>
          </a:p>
        </p:txBody>
      </p:sp>
    </p:spTree>
    <p:extLst>
      <p:ext uri="{BB962C8B-B14F-4D97-AF65-F5344CB8AC3E}">
        <p14:creationId xmlns:p14="http://schemas.microsoft.com/office/powerpoint/2010/main" val="37444652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First </a:t>
            </a:r>
            <a:r>
              <a:rPr lang="fr-CH" dirty="0" err="1" smtClean="0"/>
              <a:t>preliminary</a:t>
            </a:r>
            <a:r>
              <a:rPr lang="fr-CH" dirty="0" smtClean="0"/>
              <a:t> meeting</a:t>
            </a:r>
            <a:endParaRPr lang="en-US" dirty="0"/>
          </a:p>
        </p:txBody>
      </p:sp>
      <p:sp>
        <p:nvSpPr>
          <p:cNvPr id="3" name="Espace réservé du contenu 2"/>
          <p:cNvSpPr>
            <a:spLocks noGrp="1"/>
          </p:cNvSpPr>
          <p:nvPr>
            <p:ph idx="1"/>
          </p:nvPr>
        </p:nvSpPr>
        <p:spPr/>
        <p:txBody>
          <a:bodyPr/>
          <a:lstStyle/>
          <a:p>
            <a:r>
              <a:rPr lang="fr-CH" dirty="0" err="1" smtClean="0"/>
              <a:t>Took</a:t>
            </a:r>
            <a:r>
              <a:rPr lang="fr-CH" dirty="0" smtClean="0"/>
              <a:t> place </a:t>
            </a:r>
            <a:r>
              <a:rPr lang="fr-CH" dirty="0" err="1" smtClean="0"/>
              <a:t>at</a:t>
            </a:r>
            <a:r>
              <a:rPr lang="fr-CH" dirty="0" smtClean="0"/>
              <a:t> METAS on May 31</a:t>
            </a:r>
            <a:r>
              <a:rPr lang="fr-CH" baseline="30000" dirty="0" smtClean="0"/>
              <a:t>st</a:t>
            </a:r>
            <a:r>
              <a:rPr lang="fr-CH" dirty="0" smtClean="0"/>
              <a:t> 2011 to</a:t>
            </a:r>
          </a:p>
          <a:p>
            <a:endParaRPr lang="fr-CH" dirty="0"/>
          </a:p>
          <a:p>
            <a:pPr marL="342900" indent="-342900">
              <a:buFont typeface="Arial" pitchFamily="34" charset="0"/>
              <a:buChar char="•"/>
            </a:pPr>
            <a:r>
              <a:rPr lang="fr-CH" dirty="0" err="1" smtClean="0"/>
              <a:t>Establish</a:t>
            </a:r>
            <a:r>
              <a:rPr lang="fr-CH" dirty="0" smtClean="0"/>
              <a:t> the contact </a:t>
            </a:r>
            <a:r>
              <a:rPr lang="fr-CH" dirty="0" err="1" smtClean="0"/>
              <a:t>with</a:t>
            </a:r>
            <a:r>
              <a:rPr lang="fr-CH" dirty="0" smtClean="0"/>
              <a:t> the BIPM</a:t>
            </a:r>
          </a:p>
          <a:p>
            <a:pPr marL="342900" indent="-342900">
              <a:buFont typeface="Arial" pitchFamily="34" charset="0"/>
              <a:buChar char="•"/>
            </a:pPr>
            <a:r>
              <a:rPr lang="fr-CH" dirty="0" err="1"/>
              <a:t>I</a:t>
            </a:r>
            <a:r>
              <a:rPr lang="fr-CH" dirty="0" err="1" smtClean="0"/>
              <a:t>nitiate</a:t>
            </a:r>
            <a:r>
              <a:rPr lang="fr-CH" dirty="0" smtClean="0"/>
              <a:t> the </a:t>
            </a:r>
            <a:r>
              <a:rPr lang="fr-CH" dirty="0" err="1" smtClean="0"/>
              <a:t>work</a:t>
            </a:r>
            <a:endParaRPr lang="fr-CH" dirty="0" smtClean="0"/>
          </a:p>
          <a:p>
            <a:pPr marL="342900" indent="-342900">
              <a:buFont typeface="Arial" pitchFamily="34" charset="0"/>
              <a:buChar char="•"/>
            </a:pPr>
            <a:r>
              <a:rPr lang="fr-CH" dirty="0" err="1" smtClean="0"/>
              <a:t>Collect</a:t>
            </a:r>
            <a:r>
              <a:rPr lang="fr-CH" dirty="0" smtClean="0"/>
              <a:t> </a:t>
            </a:r>
            <a:r>
              <a:rPr lang="fr-CH" dirty="0" err="1" smtClean="0"/>
              <a:t>available</a:t>
            </a:r>
            <a:r>
              <a:rPr lang="fr-CH" dirty="0" smtClean="0"/>
              <a:t> information and </a:t>
            </a:r>
            <a:r>
              <a:rPr lang="fr-CH" dirty="0" err="1" smtClean="0"/>
              <a:t>litterature</a:t>
            </a:r>
            <a:endParaRPr lang="fr-CH" dirty="0" smtClean="0"/>
          </a:p>
          <a:p>
            <a:pPr marL="342900" indent="-342900">
              <a:buFont typeface="Arial" pitchFamily="34" charset="0"/>
              <a:buChar char="•"/>
            </a:pPr>
            <a:r>
              <a:rPr lang="fr-CH" dirty="0" err="1" smtClean="0"/>
              <a:t>Decide</a:t>
            </a:r>
            <a:r>
              <a:rPr lang="fr-CH" dirty="0" smtClean="0"/>
              <a:t> how to </a:t>
            </a:r>
            <a:r>
              <a:rPr lang="fr-CH" dirty="0" err="1" smtClean="0"/>
              <a:t>inform</a:t>
            </a:r>
            <a:r>
              <a:rPr lang="fr-CH" dirty="0" smtClean="0"/>
              <a:t> the CIML on</a:t>
            </a:r>
          </a:p>
          <a:p>
            <a:pPr marL="704850" lvl="1" indent="-342900">
              <a:buFont typeface="Arial" pitchFamily="34" charset="0"/>
              <a:buChar char="•"/>
            </a:pPr>
            <a:r>
              <a:rPr lang="en-GB" dirty="0" smtClean="0"/>
              <a:t>The possible future revision of the SI</a:t>
            </a:r>
          </a:p>
          <a:p>
            <a:pPr marL="704850" lvl="1" indent="-342900">
              <a:buFont typeface="Arial" pitchFamily="34" charset="0"/>
              <a:buChar char="•"/>
            </a:pPr>
            <a:r>
              <a:rPr lang="en-GB" dirty="0" smtClean="0"/>
              <a:t>How to evaluate the possible consequences for “practical metrology” (legal metrology)</a:t>
            </a:r>
          </a:p>
          <a:p>
            <a:endParaRPr lang="en-GB" dirty="0" smtClean="0"/>
          </a:p>
          <a:p>
            <a:r>
              <a:rPr lang="en-GB" dirty="0" smtClean="0"/>
              <a:t>The BIPM welcomes an official statement from the OIML on the possible revision of the SI</a:t>
            </a:r>
          </a:p>
          <a:p>
            <a:pPr marL="342900" indent="-342900">
              <a:buFont typeface="Arial" pitchFamily="34" charset="0"/>
              <a:buChar char="•"/>
            </a:pPr>
            <a:endParaRPr lang="en-GB" dirty="0"/>
          </a:p>
          <a:p>
            <a:endParaRPr lang="en-US" dirty="0"/>
          </a:p>
        </p:txBody>
      </p:sp>
      <p:sp>
        <p:nvSpPr>
          <p:cNvPr id="4" name="Espace réservé du numéro de diapositive 3"/>
          <p:cNvSpPr>
            <a:spLocks noGrp="1"/>
          </p:cNvSpPr>
          <p:nvPr>
            <p:ph type="sldNum" sz="quarter" idx="10"/>
          </p:nvPr>
        </p:nvSpPr>
        <p:spPr/>
        <p:txBody>
          <a:bodyPr/>
          <a:lstStyle/>
          <a:p>
            <a:fld id="{18498E53-2B38-401E-B29E-32D7535E9351}" type="slidenum">
              <a:rPr lang="en-US" smtClean="0"/>
              <a:pPr/>
              <a:t>4</a:t>
            </a:fld>
            <a:endParaRPr lang="en-US"/>
          </a:p>
        </p:txBody>
      </p:sp>
      <p:sp>
        <p:nvSpPr>
          <p:cNvPr id="5" name="Espace réservé du pied de page 4"/>
          <p:cNvSpPr>
            <a:spLocks noGrp="1"/>
          </p:cNvSpPr>
          <p:nvPr>
            <p:ph type="ftr" sz="quarter" idx="11"/>
          </p:nvPr>
        </p:nvSpPr>
        <p:spPr/>
        <p:txBody>
          <a:bodyPr/>
          <a:lstStyle/>
          <a:p>
            <a:r>
              <a:rPr lang="en-GB" smtClean="0"/>
              <a:t>New SI: Possible consequences for “practical metrology</a:t>
            </a:r>
            <a:endParaRPr lang="en-GB">
              <a:sym typeface="Wingdings" pitchFamily="2" charset="2"/>
            </a:endParaRPr>
          </a:p>
        </p:txBody>
      </p:sp>
    </p:spTree>
    <p:extLst>
      <p:ext uri="{BB962C8B-B14F-4D97-AF65-F5344CB8AC3E}">
        <p14:creationId xmlns:p14="http://schemas.microsoft.com/office/powerpoint/2010/main" val="7726447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BIPM web site on the new SI</a:t>
            </a:r>
            <a:endParaRPr lang="en-US" dirty="0"/>
          </a:p>
        </p:txBody>
      </p:sp>
      <p:sp>
        <p:nvSpPr>
          <p:cNvPr id="3" name="Espace réservé du contenu 2"/>
          <p:cNvSpPr>
            <a:spLocks noGrp="1"/>
          </p:cNvSpPr>
          <p:nvPr>
            <p:ph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18498E53-2B38-401E-B29E-32D7535E9351}" type="slidenum">
              <a:rPr lang="en-US" smtClean="0"/>
              <a:pPr/>
              <a:t>5</a:t>
            </a:fld>
            <a:endParaRPr lang="en-US"/>
          </a:p>
        </p:txBody>
      </p:sp>
      <p:sp>
        <p:nvSpPr>
          <p:cNvPr id="5" name="Espace réservé du pied de page 4"/>
          <p:cNvSpPr>
            <a:spLocks noGrp="1"/>
          </p:cNvSpPr>
          <p:nvPr>
            <p:ph type="ftr" sz="quarter" idx="11"/>
          </p:nvPr>
        </p:nvSpPr>
        <p:spPr/>
        <p:txBody>
          <a:bodyPr/>
          <a:lstStyle/>
          <a:p>
            <a:r>
              <a:rPr lang="en-GB" smtClean="0"/>
              <a:t>New SI: Possible consequences for “practical metrology</a:t>
            </a:r>
            <a:endParaRPr lang="en-GB" dirty="0">
              <a:sym typeface="Wingdings" pitchFamily="2" charset="2"/>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030" t="11836" r="2210" b="8016"/>
          <a:stretch/>
        </p:blipFill>
        <p:spPr bwMode="auto">
          <a:xfrm>
            <a:off x="755576" y="1124744"/>
            <a:ext cx="8152631" cy="5522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4788024" y="5589240"/>
            <a:ext cx="3895041" cy="369332"/>
          </a:xfrm>
          <a:prstGeom prst="rect">
            <a:avLst/>
          </a:prstGeom>
        </p:spPr>
        <p:txBody>
          <a:bodyPr wrap="none">
            <a:spAutoFit/>
          </a:bodyPr>
          <a:lstStyle/>
          <a:p>
            <a:r>
              <a:rPr lang="en-US" b="1" dirty="0">
                <a:solidFill>
                  <a:srgbClr val="FF0000"/>
                </a:solidFill>
              </a:rPr>
              <a:t>http://www.bipm.org/en/si/new_si/</a:t>
            </a:r>
          </a:p>
        </p:txBody>
      </p:sp>
    </p:spTree>
    <p:extLst>
      <p:ext uri="{BB962C8B-B14F-4D97-AF65-F5344CB8AC3E}">
        <p14:creationId xmlns:p14="http://schemas.microsoft.com/office/powerpoint/2010/main" val="30218088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err="1" smtClean="0"/>
              <a:t>Where</a:t>
            </a:r>
            <a:r>
              <a:rPr lang="fr-CH" dirty="0" smtClean="0"/>
              <a:t> to </a:t>
            </a:r>
            <a:r>
              <a:rPr lang="fr-CH" dirty="0" err="1" smtClean="0"/>
              <a:t>find</a:t>
            </a:r>
            <a:r>
              <a:rPr lang="fr-CH" dirty="0" smtClean="0"/>
              <a:t> </a:t>
            </a:r>
            <a:r>
              <a:rPr lang="fr-CH" dirty="0" err="1" smtClean="0"/>
              <a:t>general</a:t>
            </a:r>
            <a:r>
              <a:rPr lang="fr-CH" dirty="0" smtClean="0"/>
              <a:t> information?</a:t>
            </a:r>
            <a:endParaRPr lang="en-US" dirty="0"/>
          </a:p>
        </p:txBody>
      </p:sp>
      <p:sp>
        <p:nvSpPr>
          <p:cNvPr id="3" name="Espace réservé du contenu 2"/>
          <p:cNvSpPr>
            <a:spLocks noGrp="1"/>
          </p:cNvSpPr>
          <p:nvPr>
            <p:ph idx="1"/>
          </p:nvPr>
        </p:nvSpPr>
        <p:spPr/>
        <p:txBody>
          <a:bodyPr/>
          <a:lstStyle/>
          <a:p>
            <a:r>
              <a:rPr lang="fr-CH" dirty="0" smtClean="0"/>
              <a:t>The BIPM web site </a:t>
            </a:r>
            <a:r>
              <a:rPr lang="fr-CH" dirty="0" err="1" smtClean="0"/>
              <a:t>contains</a:t>
            </a:r>
            <a:r>
              <a:rPr lang="fr-CH" dirty="0" smtClean="0"/>
              <a:t> a lot of </a:t>
            </a:r>
            <a:r>
              <a:rPr lang="fr-CH" dirty="0" err="1" smtClean="0"/>
              <a:t>usefull</a:t>
            </a:r>
            <a:r>
              <a:rPr lang="fr-CH" dirty="0" smtClean="0"/>
              <a:t> information, publications, FAQ.</a:t>
            </a:r>
          </a:p>
          <a:p>
            <a:endParaRPr lang="fr-CH" dirty="0"/>
          </a:p>
          <a:p>
            <a:r>
              <a:rPr lang="fr-CH" dirty="0" smtClean="0"/>
              <a:t>Most relevant information:</a:t>
            </a:r>
          </a:p>
          <a:p>
            <a:pPr marL="342900" indent="-342900">
              <a:buFont typeface="Arial" pitchFamily="34" charset="0"/>
              <a:buChar char="•"/>
            </a:pPr>
            <a:r>
              <a:rPr lang="fr-CH" dirty="0"/>
              <a:t>General </a:t>
            </a:r>
            <a:r>
              <a:rPr lang="fr-CH" dirty="0" smtClean="0"/>
              <a:t> BIPM web </a:t>
            </a:r>
            <a:r>
              <a:rPr lang="fr-CH" dirty="0"/>
              <a:t>site: </a:t>
            </a:r>
            <a:r>
              <a:rPr lang="fr-CH" dirty="0">
                <a:hlinkClick r:id="rId2"/>
              </a:rPr>
              <a:t>http://www.bipm.org/en/si/new_si</a:t>
            </a:r>
            <a:r>
              <a:rPr lang="fr-CH" dirty="0" smtClean="0">
                <a:hlinkClick r:id="rId2"/>
              </a:rPr>
              <a:t>/</a:t>
            </a:r>
            <a:endParaRPr lang="fr-CH" dirty="0" smtClean="0"/>
          </a:p>
          <a:p>
            <a:pPr marL="342900" indent="-342900">
              <a:buFont typeface="Arial" pitchFamily="34" charset="0"/>
              <a:buChar char="•"/>
            </a:pPr>
            <a:r>
              <a:rPr lang="fr-CH" dirty="0" smtClean="0"/>
              <a:t>CGPM </a:t>
            </a:r>
            <a:r>
              <a:rPr lang="fr-CH" dirty="0" err="1" smtClean="0"/>
              <a:t>draft</a:t>
            </a:r>
            <a:r>
              <a:rPr lang="fr-CH" dirty="0" smtClean="0"/>
              <a:t> </a:t>
            </a:r>
            <a:r>
              <a:rPr lang="fr-CH" dirty="0" err="1" smtClean="0"/>
              <a:t>resolution</a:t>
            </a:r>
            <a:r>
              <a:rPr lang="fr-CH" dirty="0"/>
              <a:t> A: </a:t>
            </a:r>
            <a:r>
              <a:rPr lang="fr-CH" dirty="0">
                <a:hlinkClick r:id="rId3"/>
              </a:rPr>
              <a:t>http://</a:t>
            </a:r>
            <a:r>
              <a:rPr lang="fr-CH" dirty="0" smtClean="0">
                <a:hlinkClick r:id="rId3"/>
              </a:rPr>
              <a:t>www.bipm.org/utils/common/pdf/24_CGPM_Convocation_Draft_Resolution_A.pdf</a:t>
            </a:r>
            <a:endParaRPr lang="fr-CH" dirty="0" smtClean="0"/>
          </a:p>
          <a:p>
            <a:pPr marL="342900" indent="-342900">
              <a:buFont typeface="Arial" pitchFamily="34" charset="0"/>
              <a:buChar char="•"/>
            </a:pPr>
            <a:r>
              <a:rPr lang="fr-CH" dirty="0" err="1" smtClean="0"/>
              <a:t>Draft</a:t>
            </a:r>
            <a:r>
              <a:rPr lang="fr-CH" dirty="0" smtClean="0"/>
              <a:t> </a:t>
            </a:r>
            <a:r>
              <a:rPr lang="fr-CH" dirty="0" err="1" smtClean="0"/>
              <a:t>Chapter</a:t>
            </a:r>
            <a:r>
              <a:rPr lang="fr-CH" dirty="0" smtClean="0"/>
              <a:t> 2 of the future </a:t>
            </a:r>
            <a:r>
              <a:rPr lang="fr-CH" dirty="0"/>
              <a:t>SI brochure: </a:t>
            </a:r>
            <a:r>
              <a:rPr lang="fr-CH" dirty="0">
                <a:hlinkClick r:id="rId4"/>
              </a:rPr>
              <a:t>http://</a:t>
            </a:r>
            <a:r>
              <a:rPr lang="fr-CH" dirty="0" smtClean="0">
                <a:hlinkClick r:id="rId4"/>
              </a:rPr>
              <a:t>www.bipm.org/utils/common/pdf/si_brochure_draft_ch2.pdf</a:t>
            </a:r>
            <a:endParaRPr lang="fr-CH" dirty="0" smtClean="0"/>
          </a:p>
          <a:p>
            <a:pPr marL="342900" indent="-342900">
              <a:buFont typeface="Arial" pitchFamily="34" charset="0"/>
              <a:buChar char="•"/>
            </a:pPr>
            <a:endParaRPr lang="fr-CH" dirty="0" smtClean="0"/>
          </a:p>
          <a:p>
            <a:r>
              <a:rPr lang="fr-CH" dirty="0" smtClean="0"/>
              <a:t>A </a:t>
            </a:r>
            <a:r>
              <a:rPr lang="fr-CH" dirty="0" err="1" smtClean="0"/>
              <a:t>special</a:t>
            </a:r>
            <a:r>
              <a:rPr lang="fr-CH" dirty="0" smtClean="0"/>
              <a:t> article by Richard Davis on the «</a:t>
            </a:r>
            <a:r>
              <a:rPr lang="fr-CH" dirty="0" err="1" smtClean="0"/>
              <a:t>Proposed</a:t>
            </a:r>
            <a:r>
              <a:rPr lang="fr-CH" dirty="0" smtClean="0"/>
              <a:t> change to the </a:t>
            </a:r>
            <a:r>
              <a:rPr lang="fr-CH" dirty="0" err="1" smtClean="0"/>
              <a:t>definition</a:t>
            </a:r>
            <a:r>
              <a:rPr lang="fr-CH" dirty="0" smtClean="0"/>
              <a:t> of the </a:t>
            </a:r>
            <a:r>
              <a:rPr lang="fr-CH" dirty="0" err="1" smtClean="0"/>
              <a:t>kilogram</a:t>
            </a:r>
            <a:r>
              <a:rPr lang="fr-CH" dirty="0" smtClean="0"/>
              <a:t>: </a:t>
            </a:r>
            <a:r>
              <a:rPr lang="fr-CH" dirty="0" err="1" smtClean="0"/>
              <a:t>consequences</a:t>
            </a:r>
            <a:r>
              <a:rPr lang="fr-CH" dirty="0" smtClean="0"/>
              <a:t> for </a:t>
            </a:r>
            <a:r>
              <a:rPr lang="fr-CH" dirty="0" err="1" smtClean="0"/>
              <a:t>legal</a:t>
            </a:r>
            <a:r>
              <a:rPr lang="fr-CH" dirty="0" smtClean="0"/>
              <a:t> </a:t>
            </a:r>
            <a:r>
              <a:rPr lang="fr-CH" dirty="0" err="1" smtClean="0"/>
              <a:t>metrology</a:t>
            </a:r>
            <a:r>
              <a:rPr lang="fr-CH" dirty="0" smtClean="0"/>
              <a:t>» </a:t>
            </a:r>
            <a:r>
              <a:rPr lang="fr-CH" dirty="0" err="1" smtClean="0"/>
              <a:t>will</a:t>
            </a:r>
            <a:r>
              <a:rPr lang="fr-CH" dirty="0" smtClean="0"/>
              <a:t> </a:t>
            </a:r>
            <a:r>
              <a:rPr lang="fr-CH" dirty="0" err="1" smtClean="0"/>
              <a:t>be</a:t>
            </a:r>
            <a:r>
              <a:rPr lang="fr-CH" dirty="0" smtClean="0"/>
              <a:t> </a:t>
            </a:r>
            <a:r>
              <a:rPr lang="fr-CH" dirty="0" err="1" smtClean="0"/>
              <a:t>published</a:t>
            </a:r>
            <a:r>
              <a:rPr lang="fr-CH" dirty="0" smtClean="0"/>
              <a:t> </a:t>
            </a:r>
            <a:r>
              <a:rPr lang="fr-CH" dirty="0" err="1" smtClean="0"/>
              <a:t>soon</a:t>
            </a:r>
            <a:r>
              <a:rPr lang="fr-CH" dirty="0" smtClean="0"/>
              <a:t> in the OIML Bulletin.</a:t>
            </a:r>
            <a:endParaRPr lang="en-US" dirty="0"/>
          </a:p>
        </p:txBody>
      </p:sp>
      <p:sp>
        <p:nvSpPr>
          <p:cNvPr id="4" name="Espace réservé du numéro de diapositive 3"/>
          <p:cNvSpPr>
            <a:spLocks noGrp="1"/>
          </p:cNvSpPr>
          <p:nvPr>
            <p:ph type="sldNum" sz="quarter" idx="10"/>
          </p:nvPr>
        </p:nvSpPr>
        <p:spPr/>
        <p:txBody>
          <a:bodyPr/>
          <a:lstStyle/>
          <a:p>
            <a:fld id="{18498E53-2B38-401E-B29E-32D7535E9351}" type="slidenum">
              <a:rPr lang="en-US" smtClean="0"/>
              <a:pPr/>
              <a:t>6</a:t>
            </a:fld>
            <a:endParaRPr lang="en-US"/>
          </a:p>
        </p:txBody>
      </p:sp>
      <p:sp>
        <p:nvSpPr>
          <p:cNvPr id="5" name="Espace réservé du pied de page 4"/>
          <p:cNvSpPr>
            <a:spLocks noGrp="1"/>
          </p:cNvSpPr>
          <p:nvPr>
            <p:ph type="ftr" sz="quarter" idx="11"/>
          </p:nvPr>
        </p:nvSpPr>
        <p:spPr/>
        <p:txBody>
          <a:bodyPr/>
          <a:lstStyle/>
          <a:p>
            <a:r>
              <a:rPr lang="en-GB" smtClean="0"/>
              <a:t>New SI: Possible consequences for “practical metrology</a:t>
            </a:r>
            <a:endParaRPr lang="en-GB" dirty="0">
              <a:sym typeface="Wingdings" pitchFamily="2" charset="2"/>
            </a:endParaRPr>
          </a:p>
        </p:txBody>
      </p:sp>
      <p:pic>
        <p:nvPicPr>
          <p:cNvPr id="3076" name="Picture 4" descr="back to Contents">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56376" y="1268760"/>
            <a:ext cx="1047750" cy="1047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20441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err="1" smtClean="0"/>
              <a:t>Analysis</a:t>
            </a:r>
            <a:r>
              <a:rPr lang="fr-CH" dirty="0" smtClean="0"/>
              <a:t> of possible </a:t>
            </a:r>
            <a:r>
              <a:rPr lang="fr-CH" dirty="0" err="1" smtClean="0"/>
              <a:t>consequences</a:t>
            </a:r>
            <a:endParaRPr lang="en-US" dirty="0"/>
          </a:p>
        </p:txBody>
      </p:sp>
      <p:sp>
        <p:nvSpPr>
          <p:cNvPr id="3" name="Espace réservé du contenu 2"/>
          <p:cNvSpPr>
            <a:spLocks noGrp="1"/>
          </p:cNvSpPr>
          <p:nvPr>
            <p:ph idx="1"/>
          </p:nvPr>
        </p:nvSpPr>
        <p:spPr>
          <a:xfrm>
            <a:off x="1259632" y="1341438"/>
            <a:ext cx="7485062" cy="4826000"/>
          </a:xfrm>
        </p:spPr>
        <p:txBody>
          <a:bodyPr/>
          <a:lstStyle/>
          <a:p>
            <a:r>
              <a:rPr lang="en-US" dirty="0" smtClean="0"/>
              <a:t>How to best evaluate the possible consequences for practical / legal metrology?</a:t>
            </a:r>
          </a:p>
          <a:p>
            <a:endParaRPr lang="en-US" dirty="0"/>
          </a:p>
          <a:p>
            <a:pPr marL="457200" indent="-457200">
              <a:buAutoNum type="arabicPeriod"/>
            </a:pPr>
            <a:r>
              <a:rPr lang="fr-CH" dirty="0" smtClean="0"/>
              <a:t>Mention OIML </a:t>
            </a:r>
            <a:r>
              <a:rPr lang="fr-CH" dirty="0" err="1" smtClean="0"/>
              <a:t>explicitely</a:t>
            </a:r>
            <a:r>
              <a:rPr lang="fr-CH" dirty="0" smtClean="0"/>
              <a:t> in the CGPM </a:t>
            </a:r>
            <a:r>
              <a:rPr lang="fr-CH" dirty="0" err="1" smtClean="0"/>
              <a:t>resolution</a:t>
            </a:r>
            <a:r>
              <a:rPr lang="fr-CH" dirty="0" smtClean="0"/>
              <a:t> A </a:t>
            </a:r>
            <a:r>
              <a:rPr lang="fr-CH" dirty="0" err="1" smtClean="0"/>
              <a:t>next</a:t>
            </a:r>
            <a:r>
              <a:rPr lang="fr-CH" dirty="0" smtClean="0"/>
              <a:t> </a:t>
            </a:r>
            <a:r>
              <a:rPr lang="fr-CH" dirty="0" err="1" smtClean="0"/>
              <a:t>week</a:t>
            </a:r>
            <a:endParaRPr lang="en-US" dirty="0" smtClean="0"/>
          </a:p>
          <a:p>
            <a:pPr marL="457200" indent="-457200">
              <a:buAutoNum type="arabicPeriod"/>
            </a:pPr>
            <a:r>
              <a:rPr lang="en-US" dirty="0" smtClean="0"/>
              <a:t>All CIML member invite those </a:t>
            </a:r>
            <a:r>
              <a:rPr lang="en-US" dirty="0"/>
              <a:t>parties in their country that represent legal / practical metrology, in order to receive a broad feedback on the ideas of a "New </a:t>
            </a:r>
            <a:r>
              <a:rPr lang="en-US" dirty="0" smtClean="0"/>
              <a:t>SI“</a:t>
            </a:r>
          </a:p>
          <a:p>
            <a:pPr marL="457200" indent="-457200">
              <a:buAutoNum type="arabicPeriod"/>
            </a:pPr>
            <a:r>
              <a:rPr lang="fr-CH" dirty="0" smtClean="0"/>
              <a:t>The CIML invites the </a:t>
            </a:r>
            <a:r>
              <a:rPr lang="fr-CH" dirty="0" err="1" smtClean="0"/>
              <a:t>TCs</a:t>
            </a:r>
            <a:r>
              <a:rPr lang="fr-CH" dirty="0" smtClean="0"/>
              <a:t>/</a:t>
            </a:r>
            <a:r>
              <a:rPr lang="fr-CH" dirty="0" err="1" smtClean="0"/>
              <a:t>SCs</a:t>
            </a:r>
            <a:r>
              <a:rPr lang="fr-CH" dirty="0" smtClean="0"/>
              <a:t> to </a:t>
            </a:r>
            <a:r>
              <a:rPr lang="fr-CH" dirty="0" err="1" smtClean="0"/>
              <a:t>send</a:t>
            </a:r>
            <a:r>
              <a:rPr lang="fr-CH" dirty="0" smtClean="0"/>
              <a:t> </a:t>
            </a:r>
            <a:r>
              <a:rPr lang="fr-CH" dirty="0" err="1" smtClean="0"/>
              <a:t>their</a:t>
            </a:r>
            <a:r>
              <a:rPr lang="fr-CH" dirty="0" smtClean="0"/>
              <a:t> </a:t>
            </a:r>
            <a:r>
              <a:rPr lang="fr-CH" dirty="0" err="1" smtClean="0"/>
              <a:t>comments</a:t>
            </a:r>
            <a:r>
              <a:rPr lang="fr-CH" dirty="0" smtClean="0"/>
              <a:t> about the possible </a:t>
            </a:r>
            <a:r>
              <a:rPr lang="fr-CH" dirty="0" err="1" smtClean="0"/>
              <a:t>consequences</a:t>
            </a:r>
            <a:r>
              <a:rPr lang="fr-CH" dirty="0" smtClean="0"/>
              <a:t> in </a:t>
            </a:r>
            <a:r>
              <a:rPr lang="fr-CH" dirty="0" err="1" smtClean="0"/>
              <a:t>their</a:t>
            </a:r>
            <a:r>
              <a:rPr lang="fr-CH" dirty="0" smtClean="0"/>
              <a:t> </a:t>
            </a:r>
            <a:r>
              <a:rPr lang="fr-CH" dirty="0" err="1" smtClean="0"/>
              <a:t>domains</a:t>
            </a:r>
            <a:r>
              <a:rPr lang="fr-CH" dirty="0" smtClean="0"/>
              <a:t> to the </a:t>
            </a:r>
            <a:r>
              <a:rPr lang="fr-CH" dirty="0" err="1" smtClean="0"/>
              <a:t>AdHoc</a:t>
            </a:r>
            <a:r>
              <a:rPr lang="fr-CH" dirty="0" smtClean="0"/>
              <a:t> </a:t>
            </a:r>
            <a:r>
              <a:rPr lang="fr-CH" dirty="0" err="1" smtClean="0"/>
              <a:t>working</a:t>
            </a:r>
            <a:r>
              <a:rPr lang="fr-CH" dirty="0" smtClean="0"/>
              <a:t> group «New SI»</a:t>
            </a:r>
            <a:br>
              <a:rPr lang="fr-CH" dirty="0" smtClean="0"/>
            </a:br>
            <a:r>
              <a:rPr lang="fr-CH" dirty="0" smtClean="0"/>
              <a:t>(</a:t>
            </a:r>
            <a:r>
              <a:rPr lang="fr-CH" dirty="0" err="1" smtClean="0"/>
              <a:t>Concerns</a:t>
            </a:r>
            <a:r>
              <a:rPr lang="fr-CH" dirty="0" smtClean="0"/>
              <a:t> in </a:t>
            </a:r>
            <a:r>
              <a:rPr lang="fr-CH" dirty="0" err="1" smtClean="0"/>
              <a:t>priority</a:t>
            </a:r>
            <a:r>
              <a:rPr lang="fr-CH" dirty="0" smtClean="0"/>
              <a:t> TC 2, TC 9, TC 9 SC 3 and TC 11)</a:t>
            </a:r>
          </a:p>
          <a:p>
            <a:pPr marL="457200" indent="-457200">
              <a:buAutoNum type="arabicPeriod"/>
            </a:pPr>
            <a:r>
              <a:rPr lang="fr-CH" dirty="0" err="1" smtClean="0"/>
              <a:t>Resolution</a:t>
            </a:r>
            <a:r>
              <a:rPr lang="fr-CH" dirty="0" smtClean="0"/>
              <a:t> of the 46th CIML meeting</a:t>
            </a:r>
            <a:endParaRPr lang="en-US" dirty="0" smtClean="0"/>
          </a:p>
          <a:p>
            <a:pPr marL="457200" indent="-457200">
              <a:buAutoNum type="arabicPeriod"/>
            </a:pPr>
            <a:endParaRPr lang="en-US" dirty="0" smtClean="0"/>
          </a:p>
        </p:txBody>
      </p:sp>
      <p:sp>
        <p:nvSpPr>
          <p:cNvPr id="4" name="Espace réservé du numéro de diapositive 3"/>
          <p:cNvSpPr>
            <a:spLocks noGrp="1"/>
          </p:cNvSpPr>
          <p:nvPr>
            <p:ph type="sldNum" sz="quarter" idx="10"/>
          </p:nvPr>
        </p:nvSpPr>
        <p:spPr/>
        <p:txBody>
          <a:bodyPr/>
          <a:lstStyle/>
          <a:p>
            <a:fld id="{18498E53-2B38-401E-B29E-32D7535E9351}" type="slidenum">
              <a:rPr lang="en-US" smtClean="0"/>
              <a:pPr/>
              <a:t>7</a:t>
            </a:fld>
            <a:endParaRPr lang="en-US"/>
          </a:p>
        </p:txBody>
      </p:sp>
      <p:sp>
        <p:nvSpPr>
          <p:cNvPr id="5" name="Espace réservé du pied de page 4"/>
          <p:cNvSpPr>
            <a:spLocks noGrp="1"/>
          </p:cNvSpPr>
          <p:nvPr>
            <p:ph type="ftr" sz="quarter" idx="11"/>
          </p:nvPr>
        </p:nvSpPr>
        <p:spPr/>
        <p:txBody>
          <a:bodyPr/>
          <a:lstStyle/>
          <a:p>
            <a:r>
              <a:rPr lang="en-GB" smtClean="0"/>
              <a:t>New SI: Possible consequences for “practical metrology</a:t>
            </a:r>
            <a:endParaRPr lang="en-GB" dirty="0">
              <a:sym typeface="Wingdings" pitchFamily="2" charset="2"/>
            </a:endParaRPr>
          </a:p>
        </p:txBody>
      </p:sp>
    </p:spTree>
    <p:extLst>
      <p:ext uri="{BB962C8B-B14F-4D97-AF65-F5344CB8AC3E}">
        <p14:creationId xmlns:p14="http://schemas.microsoft.com/office/powerpoint/2010/main" val="42664823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Time </a:t>
            </a:r>
            <a:r>
              <a:rPr lang="fr-CH" dirty="0" err="1" smtClean="0"/>
              <a:t>schedule</a:t>
            </a:r>
            <a:endParaRPr lang="en-US" dirty="0"/>
          </a:p>
        </p:txBody>
      </p:sp>
      <p:sp>
        <p:nvSpPr>
          <p:cNvPr id="3" name="Espace réservé du contenu 2"/>
          <p:cNvSpPr>
            <a:spLocks noGrp="1"/>
          </p:cNvSpPr>
          <p:nvPr>
            <p:ph idx="1"/>
          </p:nvPr>
        </p:nvSpPr>
        <p:spPr/>
        <p:txBody>
          <a:bodyPr/>
          <a:lstStyle/>
          <a:p>
            <a:r>
              <a:rPr lang="fr-CH" dirty="0" smtClean="0"/>
              <a:t>28.02.2012	</a:t>
            </a:r>
            <a:r>
              <a:rPr lang="fr-CH" dirty="0" err="1" smtClean="0"/>
              <a:t>Comments</a:t>
            </a:r>
            <a:r>
              <a:rPr lang="fr-CH" dirty="0" smtClean="0"/>
              <a:t> </a:t>
            </a:r>
            <a:r>
              <a:rPr lang="fr-CH" dirty="0" err="1" smtClean="0"/>
              <a:t>from</a:t>
            </a:r>
            <a:r>
              <a:rPr lang="fr-CH" dirty="0" smtClean="0"/>
              <a:t> </a:t>
            </a:r>
            <a:r>
              <a:rPr lang="fr-CH" dirty="0" err="1" smtClean="0"/>
              <a:t>individual</a:t>
            </a:r>
            <a:r>
              <a:rPr lang="fr-CH" dirty="0" smtClean="0"/>
              <a:t> CIML </a:t>
            </a:r>
            <a:r>
              <a:rPr lang="fr-CH" dirty="0" err="1" smtClean="0"/>
              <a:t>members</a:t>
            </a:r>
            <a:r>
              <a:rPr lang="fr-CH" dirty="0" smtClean="0"/>
              <a:t> and 		</a:t>
            </a:r>
            <a:r>
              <a:rPr lang="fr-CH" dirty="0" err="1" smtClean="0"/>
              <a:t>from</a:t>
            </a:r>
            <a:r>
              <a:rPr lang="fr-CH" dirty="0" smtClean="0"/>
              <a:t> the TC </a:t>
            </a:r>
            <a:r>
              <a:rPr lang="fr-CH" dirty="0" err="1" smtClean="0"/>
              <a:t>SCs</a:t>
            </a:r>
            <a:r>
              <a:rPr lang="fr-CH" dirty="0" smtClean="0"/>
              <a:t> to the </a:t>
            </a:r>
            <a:r>
              <a:rPr lang="fr-CH" dirty="0" err="1" smtClean="0"/>
              <a:t>working</a:t>
            </a:r>
            <a:r>
              <a:rPr lang="fr-CH" dirty="0" smtClean="0"/>
              <a:t> group.</a:t>
            </a:r>
          </a:p>
          <a:p>
            <a:r>
              <a:rPr lang="fr-CH" dirty="0" smtClean="0"/>
              <a:t>March 2012	First </a:t>
            </a:r>
            <a:r>
              <a:rPr lang="fr-CH" dirty="0" err="1" smtClean="0"/>
              <a:t>review</a:t>
            </a:r>
            <a:r>
              <a:rPr lang="fr-CH" dirty="0" smtClean="0"/>
              <a:t> of the </a:t>
            </a:r>
            <a:r>
              <a:rPr lang="fr-CH" dirty="0" err="1" smtClean="0"/>
              <a:t>answers</a:t>
            </a:r>
            <a:r>
              <a:rPr lang="fr-CH" dirty="0" smtClean="0"/>
              <a:t> by the </a:t>
            </a:r>
            <a:r>
              <a:rPr lang="fr-CH" dirty="0" err="1" smtClean="0"/>
              <a:t>Presidential</a:t>
            </a:r>
            <a:r>
              <a:rPr lang="fr-CH" dirty="0" smtClean="0"/>
              <a:t> 		Council</a:t>
            </a:r>
          </a:p>
          <a:p>
            <a:r>
              <a:rPr lang="fr-CH" dirty="0" smtClean="0"/>
              <a:t>April 2012	</a:t>
            </a:r>
            <a:r>
              <a:rPr lang="fr-CH" dirty="0" err="1" smtClean="0"/>
              <a:t>Detailed</a:t>
            </a:r>
            <a:r>
              <a:rPr lang="fr-CH" dirty="0" smtClean="0"/>
              <a:t> </a:t>
            </a:r>
            <a:r>
              <a:rPr lang="fr-CH" dirty="0" err="1" smtClean="0"/>
              <a:t>review</a:t>
            </a:r>
            <a:r>
              <a:rPr lang="fr-CH" dirty="0" smtClean="0"/>
              <a:t> by the </a:t>
            </a:r>
            <a:r>
              <a:rPr lang="fr-CH" dirty="0" err="1" smtClean="0"/>
              <a:t>members</a:t>
            </a:r>
            <a:r>
              <a:rPr lang="fr-CH" dirty="0" smtClean="0"/>
              <a:t> of the </a:t>
            </a:r>
            <a:r>
              <a:rPr lang="fr-CH" dirty="0" err="1" smtClean="0"/>
              <a:t>working</a:t>
            </a:r>
            <a:r>
              <a:rPr lang="fr-CH" dirty="0" smtClean="0"/>
              <a:t> 		group</a:t>
            </a:r>
          </a:p>
          <a:p>
            <a:r>
              <a:rPr lang="fr-CH" dirty="0" err="1" smtClean="0"/>
              <a:t>June</a:t>
            </a:r>
            <a:r>
              <a:rPr lang="fr-CH" dirty="0" smtClean="0"/>
              <a:t> 2012	</a:t>
            </a:r>
            <a:r>
              <a:rPr lang="fr-CH" dirty="0" err="1" smtClean="0"/>
              <a:t>Submission</a:t>
            </a:r>
            <a:r>
              <a:rPr lang="fr-CH" dirty="0" smtClean="0"/>
              <a:t> of the OIML </a:t>
            </a:r>
            <a:r>
              <a:rPr lang="fr-CH" dirty="0" err="1" smtClean="0"/>
              <a:t>statement</a:t>
            </a:r>
            <a:r>
              <a:rPr lang="fr-CH" dirty="0" smtClean="0"/>
              <a:t> for the 14th  		OIML </a:t>
            </a:r>
            <a:r>
              <a:rPr lang="fr-CH" dirty="0" err="1" smtClean="0"/>
              <a:t>Conference</a:t>
            </a:r>
            <a:endParaRPr lang="fr-CH" dirty="0" smtClean="0"/>
          </a:p>
          <a:p>
            <a:r>
              <a:rPr lang="fr-CH" dirty="0" smtClean="0"/>
              <a:t>July 2012	</a:t>
            </a:r>
            <a:r>
              <a:rPr lang="fr-CH" dirty="0" err="1" smtClean="0"/>
              <a:t>Preparation</a:t>
            </a:r>
            <a:r>
              <a:rPr lang="fr-CH" dirty="0" smtClean="0"/>
              <a:t> of a second article for the OIML 			Bulletin </a:t>
            </a:r>
            <a:r>
              <a:rPr lang="fr-CH" dirty="0" err="1" smtClean="0"/>
              <a:t>with</a:t>
            </a:r>
            <a:r>
              <a:rPr lang="fr-CH" dirty="0" smtClean="0"/>
              <a:t> the OIML official position</a:t>
            </a:r>
          </a:p>
          <a:p>
            <a:r>
              <a:rPr lang="fr-CH" dirty="0" err="1" smtClean="0"/>
              <a:t>October</a:t>
            </a:r>
            <a:r>
              <a:rPr lang="fr-CH" dirty="0" smtClean="0"/>
              <a:t> 2012	Information of the CCU about the OIML 			</a:t>
            </a:r>
            <a:r>
              <a:rPr lang="fr-CH" dirty="0" err="1" smtClean="0"/>
              <a:t>statement</a:t>
            </a:r>
            <a:r>
              <a:rPr lang="fr-CH" dirty="0" smtClean="0"/>
              <a:t>.</a:t>
            </a:r>
            <a:endParaRPr lang="en-GB" dirty="0"/>
          </a:p>
        </p:txBody>
      </p:sp>
      <p:sp>
        <p:nvSpPr>
          <p:cNvPr id="4" name="Espace réservé du numéro de diapositive 3"/>
          <p:cNvSpPr>
            <a:spLocks noGrp="1"/>
          </p:cNvSpPr>
          <p:nvPr>
            <p:ph type="sldNum" sz="quarter" idx="10"/>
          </p:nvPr>
        </p:nvSpPr>
        <p:spPr/>
        <p:txBody>
          <a:bodyPr/>
          <a:lstStyle/>
          <a:p>
            <a:fld id="{18498E53-2B38-401E-B29E-32D7535E9351}" type="slidenum">
              <a:rPr lang="en-US" smtClean="0"/>
              <a:pPr/>
              <a:t>8</a:t>
            </a:fld>
            <a:endParaRPr lang="en-US"/>
          </a:p>
        </p:txBody>
      </p:sp>
      <p:sp>
        <p:nvSpPr>
          <p:cNvPr id="5" name="Espace réservé du pied de page 4"/>
          <p:cNvSpPr>
            <a:spLocks noGrp="1"/>
          </p:cNvSpPr>
          <p:nvPr>
            <p:ph type="ftr" sz="quarter" idx="11"/>
          </p:nvPr>
        </p:nvSpPr>
        <p:spPr/>
        <p:txBody>
          <a:bodyPr/>
          <a:lstStyle/>
          <a:p>
            <a:r>
              <a:rPr lang="en-GB" smtClean="0"/>
              <a:t>New SI: Possible consequences for “practical metrology</a:t>
            </a:r>
            <a:endParaRPr lang="en-GB">
              <a:sym typeface="Wingdings" pitchFamily="2" charset="2"/>
            </a:endParaRPr>
          </a:p>
        </p:txBody>
      </p:sp>
    </p:spTree>
    <p:extLst>
      <p:ext uri="{BB962C8B-B14F-4D97-AF65-F5344CB8AC3E}">
        <p14:creationId xmlns:p14="http://schemas.microsoft.com/office/powerpoint/2010/main" val="42680761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err="1" smtClean="0"/>
              <a:t>Draft</a:t>
            </a:r>
            <a:r>
              <a:rPr lang="fr-CH" dirty="0" smtClean="0"/>
              <a:t> </a:t>
            </a:r>
            <a:r>
              <a:rPr lang="fr-CH" dirty="0" err="1" smtClean="0"/>
              <a:t>Resolution</a:t>
            </a:r>
            <a:r>
              <a:rPr lang="fr-CH" dirty="0" smtClean="0"/>
              <a:t> 1/2</a:t>
            </a:r>
            <a:endParaRPr lang="en-US" dirty="0"/>
          </a:p>
        </p:txBody>
      </p:sp>
      <p:sp>
        <p:nvSpPr>
          <p:cNvPr id="3" name="Espace réservé du contenu 2"/>
          <p:cNvSpPr>
            <a:spLocks noGrp="1"/>
          </p:cNvSpPr>
          <p:nvPr>
            <p:ph idx="1"/>
          </p:nvPr>
        </p:nvSpPr>
        <p:spPr/>
        <p:txBody>
          <a:bodyPr/>
          <a:lstStyle/>
          <a:p>
            <a:r>
              <a:rPr lang="en-US" dirty="0" smtClean="0"/>
              <a:t>The </a:t>
            </a:r>
            <a:r>
              <a:rPr lang="en-US" dirty="0"/>
              <a:t>Committee</a:t>
            </a:r>
            <a:r>
              <a:rPr lang="en-US" dirty="0" smtClean="0"/>
              <a:t>,</a:t>
            </a:r>
          </a:p>
          <a:p>
            <a:endParaRPr lang="en-US" dirty="0"/>
          </a:p>
          <a:p>
            <a:r>
              <a:rPr lang="en-US" dirty="0"/>
              <a:t>Expresses its appreciation to Messrs. Arnold </a:t>
            </a:r>
            <a:r>
              <a:rPr lang="en-US" dirty="0" err="1"/>
              <a:t>Leitner</a:t>
            </a:r>
            <a:r>
              <a:rPr lang="en-US" dirty="0"/>
              <a:t> and Philippe Richard for their presentation about the proposed changes to the SI (International System of Units), currently discussed by the BIPM and the impact of those changes on legal metrology</a:t>
            </a:r>
            <a:r>
              <a:rPr lang="en-US" dirty="0" smtClean="0"/>
              <a:t>,</a:t>
            </a:r>
          </a:p>
          <a:p>
            <a:endParaRPr lang="en-US" dirty="0"/>
          </a:p>
          <a:p>
            <a:r>
              <a:rPr lang="en-US" dirty="0"/>
              <a:t>Encourages all its Members and relevant Technical Committees, in particular TC 2, TC 9, TC 9/SC 3 and TC 11, to actively participate in the discussion and provide comments to the ad-hoc OIML Working Group “New SI” before 24 February 2012</a:t>
            </a:r>
            <a:r>
              <a:rPr lang="en-US" dirty="0" smtClean="0"/>
              <a:t>,</a:t>
            </a:r>
          </a:p>
        </p:txBody>
      </p:sp>
      <p:sp>
        <p:nvSpPr>
          <p:cNvPr id="4" name="Espace réservé du numéro de diapositive 3"/>
          <p:cNvSpPr>
            <a:spLocks noGrp="1"/>
          </p:cNvSpPr>
          <p:nvPr>
            <p:ph type="sldNum" sz="quarter" idx="10"/>
          </p:nvPr>
        </p:nvSpPr>
        <p:spPr/>
        <p:txBody>
          <a:bodyPr/>
          <a:lstStyle/>
          <a:p>
            <a:fld id="{18498E53-2B38-401E-B29E-32D7535E9351}" type="slidenum">
              <a:rPr lang="en-US" smtClean="0"/>
              <a:pPr/>
              <a:t>9</a:t>
            </a:fld>
            <a:endParaRPr lang="en-US"/>
          </a:p>
        </p:txBody>
      </p:sp>
      <p:sp>
        <p:nvSpPr>
          <p:cNvPr id="5" name="Espace réservé du pied de page 4"/>
          <p:cNvSpPr>
            <a:spLocks noGrp="1"/>
          </p:cNvSpPr>
          <p:nvPr>
            <p:ph type="ftr" sz="quarter" idx="11"/>
          </p:nvPr>
        </p:nvSpPr>
        <p:spPr/>
        <p:txBody>
          <a:bodyPr/>
          <a:lstStyle/>
          <a:p>
            <a:r>
              <a:rPr lang="en-GB" smtClean="0"/>
              <a:t>New SI: Possible consequences for “practical metrology</a:t>
            </a:r>
            <a:endParaRPr lang="en-GB" dirty="0">
              <a:sym typeface="Wingdings" pitchFamily="2" charset="2"/>
            </a:endParaRPr>
          </a:p>
        </p:txBody>
      </p:sp>
    </p:spTree>
    <p:extLst>
      <p:ext uri="{BB962C8B-B14F-4D97-AF65-F5344CB8AC3E}">
        <p14:creationId xmlns:p14="http://schemas.microsoft.com/office/powerpoint/2010/main" val="3075793782"/>
      </p:ext>
    </p:extLst>
  </p:cSld>
  <p:clrMapOvr>
    <a:masterClrMapping/>
  </p:clrMapOvr>
</p:sld>
</file>

<file path=ppt/theme/theme1.xml><?xml version="1.0" encoding="utf-8"?>
<a:theme xmlns:a="http://schemas.openxmlformats.org/drawingml/2006/main" name="Präsentation_e">
  <a:themeElements>
    <a:clrScheme name="Prä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ä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ä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ä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ä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ä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ä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ä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äsentati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ä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ä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ä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ä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ä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Präsentation_e</Template>
  <TotalTime>0</TotalTime>
  <Words>678</Words>
  <Application>Microsoft Office PowerPoint</Application>
  <PresentationFormat>Affichage à l'écran (4:3)</PresentationFormat>
  <Paragraphs>92</Paragraphs>
  <Slides>11</Slides>
  <Notes>3</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Präsentation_e</vt:lpstr>
      <vt:lpstr>New SI Possible consequences for “practical metrology”</vt:lpstr>
      <vt:lpstr>AdHoc OIML working on the new SI</vt:lpstr>
      <vt:lpstr>Terms of reference</vt:lpstr>
      <vt:lpstr>First preliminary meeting</vt:lpstr>
      <vt:lpstr>BIPM web site on the new SI</vt:lpstr>
      <vt:lpstr>Where to find general information?</vt:lpstr>
      <vt:lpstr>Analysis of possible consequences</vt:lpstr>
      <vt:lpstr>Time schedule</vt:lpstr>
      <vt:lpstr>Draft Resolution 1/2</vt:lpstr>
      <vt:lpstr>Draft Resolution 2/2</vt:lpstr>
      <vt:lpstr>Conclusion</vt:lpstr>
    </vt:vector>
  </TitlesOfParts>
  <Company>METAS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SI Possible consequences for “practical metrology”</dc:title>
  <dc:creator>Philippe Richard</dc:creator>
  <cp:lastModifiedBy>Philippe Richard</cp:lastModifiedBy>
  <cp:revision>20</cp:revision>
  <dcterms:created xsi:type="dcterms:W3CDTF">2011-10-06T14:20:57Z</dcterms:created>
  <dcterms:modified xsi:type="dcterms:W3CDTF">2011-10-10T12:04:26Z</dcterms:modified>
</cp:coreProperties>
</file>