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0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FA066-9501-4A92-850D-19C4313B7DD4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006CD-EA28-4D83-94EE-7B5D1029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83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006CD-EA28-4D83-94EE-7B5D1029EF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38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9C12-7530-4D69-9F14-A6A8F9F24064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2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C2F2-FEC9-4FF1-BF64-7BAD810D4DB2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4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73DB-E27E-460B-A3C2-2D1FAA0D05C2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0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49F2-50AB-4EF2-9A9A-BC9389B8BB36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70C7-E720-4EBD-B1FA-29AB6C50A45F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5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FB96-2697-41F0-AE07-709C4179F299}" type="datetime1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1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DC8E2-C421-4952-AB25-A63DCAE082E5}" type="datetime1">
              <a:rPr lang="en-US" smtClean="0"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2A6-2976-461C-A7CB-23AD52A06314}" type="datetime1">
              <a:rPr lang="en-US" smtClean="0"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9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12CA-70D1-4C99-911B-3D9DFF86F460}" type="datetime1">
              <a:rPr lang="en-US" smtClean="0"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5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CC59-7BAE-4F3A-A716-EE161D9BAC87}" type="datetime1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3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0D17-2DA1-4441-A6FF-C99AABCAE593}" type="datetime1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8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AA8B-6928-4411-AB3B-D136F8FC2E83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08274-43E6-456B-9179-407570B68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3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Cost Implications of the proposed international system for the certification of prepackages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Developed by the </a:t>
            </a:r>
            <a:r>
              <a:rPr lang="en-US" dirty="0"/>
              <a:t>Secretariat of OIML TC 6</a:t>
            </a:r>
          </a:p>
          <a:p>
            <a:r>
              <a:rPr lang="en-US" dirty="0" smtClean="0"/>
              <a:t>Presented by SH </a:t>
            </a:r>
            <a:r>
              <a:rPr lang="en-US" dirty="0" err="1" smtClean="0"/>
              <a:t>Carstens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5D14-9B67-4AAC-A671-78F76BCE6922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OIML TC 6 ,Washington , USA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Level: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971799"/>
            <a:ext cx="7975305" cy="3276601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FF0000"/>
                </a:solidFill>
              </a:rPr>
              <a:t>Cost</a:t>
            </a:r>
          </a:p>
          <a:p>
            <a:r>
              <a:rPr lang="en-US" dirty="0" smtClean="0"/>
              <a:t>Registration fees levied by Designated Bodies</a:t>
            </a:r>
          </a:p>
          <a:p>
            <a:r>
              <a:rPr lang="en-US" dirty="0" smtClean="0"/>
              <a:t>Implementing and maintaining a quantity control system (if one is not in place)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3282-3FAC-48AE-958A-E56325432DA1}" type="datetime1">
              <a:rPr lang="en-US" smtClean="0"/>
              <a:t>10/12/2011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598428"/>
            <a:ext cx="6781800" cy="91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Packers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05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Level: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971799"/>
            <a:ext cx="7975305" cy="3276601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cap="all" dirty="0" smtClean="0">
                <a:solidFill>
                  <a:srgbClr val="FF0000"/>
                </a:solidFill>
              </a:rPr>
              <a:t>POSSIBLE Benefits with a monetary value</a:t>
            </a:r>
          </a:p>
          <a:p>
            <a:r>
              <a:rPr lang="en-US" dirty="0" smtClean="0"/>
              <a:t>Increased market access</a:t>
            </a:r>
          </a:p>
          <a:p>
            <a:r>
              <a:rPr lang="en-US" dirty="0" smtClean="0"/>
              <a:t>Reduced inspection</a:t>
            </a:r>
          </a:p>
          <a:p>
            <a:r>
              <a:rPr lang="en-US" dirty="0" smtClean="0"/>
              <a:t>Reduced disputation costs</a:t>
            </a:r>
          </a:p>
          <a:p>
            <a:r>
              <a:rPr lang="en-US" dirty="0" smtClean="0"/>
              <a:t>Carrying mark will increase sales due to enhanced reputation/consumer confidence/ retailer confidence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3282-3FAC-48AE-958A-E56325432DA1}" type="datetime1">
              <a:rPr lang="en-US" smtClean="0"/>
              <a:t>10/12/2011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598428"/>
            <a:ext cx="6781800" cy="91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Packers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72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benefits of the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more efficient and cost effective means of regulating</a:t>
            </a:r>
          </a:p>
          <a:p>
            <a:r>
              <a:rPr lang="en-US" dirty="0" smtClean="0"/>
              <a:t>Confidence in accuracy of prepackages</a:t>
            </a:r>
          </a:p>
          <a:p>
            <a:r>
              <a:rPr lang="en-US" dirty="0" smtClean="0"/>
              <a:t>Easier access to export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markets</a:t>
            </a:r>
          </a:p>
          <a:p>
            <a:r>
              <a:rPr lang="en-US" dirty="0" smtClean="0"/>
              <a:t>Enables manufacturers to practice good governance</a:t>
            </a:r>
          </a:p>
          <a:p>
            <a:r>
              <a:rPr lang="en-US" dirty="0" smtClean="0"/>
              <a:t>Visibility and marketing of the OIML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3FB1-6D93-4099-B0DC-AE862CB6EE21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4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scheme </a:t>
            </a:r>
            <a:r>
              <a:rPr lang="en-US" dirty="0"/>
              <a:t>is </a:t>
            </a:r>
            <a:r>
              <a:rPr lang="en-US" dirty="0" smtClean="0"/>
              <a:t>voluntary</a:t>
            </a:r>
          </a:p>
          <a:p>
            <a:r>
              <a:rPr lang="en-US" dirty="0" smtClean="0"/>
              <a:t>The scheme has no unmanageable  financial implications to</a:t>
            </a:r>
          </a:p>
          <a:p>
            <a:pPr lvl="1"/>
            <a:r>
              <a:rPr lang="en-US" dirty="0" smtClean="0"/>
              <a:t>BIML</a:t>
            </a:r>
          </a:p>
          <a:p>
            <a:pPr lvl="1"/>
            <a:r>
              <a:rPr lang="en-US" dirty="0" smtClean="0"/>
              <a:t>National Designating Authorities</a:t>
            </a:r>
          </a:p>
          <a:p>
            <a:pPr lvl="1"/>
            <a:r>
              <a:rPr lang="en-US" smtClean="0"/>
              <a:t>Packers</a:t>
            </a:r>
            <a:endParaRPr lang="en-US" dirty="0" smtClean="0"/>
          </a:p>
          <a:p>
            <a:r>
              <a:rPr lang="en-US" dirty="0" smtClean="0"/>
              <a:t>Allows for more effective and cost efficient regulating</a:t>
            </a:r>
          </a:p>
          <a:p>
            <a:r>
              <a:rPr lang="en-US" dirty="0" smtClean="0"/>
              <a:t>Easier market access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3FB1-6D93-4099-B0DC-AE862CB6EE21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basis of the system is a </a:t>
            </a:r>
            <a:r>
              <a:rPr lang="en-US" b="1" dirty="0" smtClean="0">
                <a:solidFill>
                  <a:srgbClr val="FF0000"/>
                </a:solidFill>
              </a:rPr>
              <a:t>voluntary certification system</a:t>
            </a:r>
            <a:r>
              <a:rPr lang="en-US" dirty="0" smtClean="0"/>
              <a:t> to establish rules and procedures</a:t>
            </a:r>
          </a:p>
          <a:p>
            <a:r>
              <a:rPr lang="en-US" dirty="0" smtClean="0"/>
              <a:t>For fostering confidence in the </a:t>
            </a:r>
            <a:r>
              <a:rPr lang="en-US" dirty="0" err="1" smtClean="0"/>
              <a:t>labelling</a:t>
            </a:r>
            <a:r>
              <a:rPr lang="en-US" dirty="0" smtClean="0"/>
              <a:t> and content declaration on prepackages </a:t>
            </a:r>
          </a:p>
          <a:p>
            <a:r>
              <a:rPr lang="en-US" dirty="0" smtClean="0"/>
              <a:t>To promote efficiency of the control of prepackages</a:t>
            </a:r>
          </a:p>
          <a:p>
            <a:r>
              <a:rPr lang="en-US" dirty="0" smtClean="0"/>
              <a:t>To promote global </a:t>
            </a:r>
            <a:r>
              <a:rPr lang="en-US" dirty="0" err="1" smtClean="0"/>
              <a:t>harmonisation</a:t>
            </a:r>
            <a:r>
              <a:rPr lang="en-US" dirty="0" smtClean="0"/>
              <a:t>, uniform interpretation and implementation of legal metrology requirements which will facilitate market access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2AAF-6228-4406-91DB-484CDC214BD4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7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5867400" y="105251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H="1">
            <a:off x="1476375" y="3933825"/>
            <a:ext cx="43180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>
            <a:off x="2411413" y="3933825"/>
            <a:ext cx="730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2843213" y="3933825"/>
            <a:ext cx="5048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3132138" y="3860800"/>
            <a:ext cx="12954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 flipH="1">
            <a:off x="2268538" y="2924175"/>
            <a:ext cx="5032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3492500" y="2924175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3924300" y="2924175"/>
            <a:ext cx="3603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4211638" y="2924175"/>
            <a:ext cx="5762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4356100" y="2924175"/>
            <a:ext cx="10080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4500563" y="1773238"/>
            <a:ext cx="287337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4859338" y="1773238"/>
            <a:ext cx="576262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5076825" y="1700213"/>
            <a:ext cx="100647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5435600" y="1773238"/>
            <a:ext cx="1223963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flipH="1">
            <a:off x="2987675" y="1773238"/>
            <a:ext cx="7207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4356100" y="112553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08175" y="2636838"/>
            <a:ext cx="2546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Designating Authorities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572000" y="2636838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DA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219700" y="2636838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DA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867400" y="2636838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DA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515100" y="2636838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DA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116013" y="3573463"/>
            <a:ext cx="21145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Designated Bodies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419475" y="3573463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DB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995738" y="3573463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DB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572000" y="3573463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DB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5148263" y="3573463"/>
            <a:ext cx="5143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DB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971550" y="4581525"/>
            <a:ext cx="9080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Packer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979613" y="4581525"/>
            <a:ext cx="9080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Packer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987675" y="4581525"/>
            <a:ext cx="9080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Packer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3995738" y="4581525"/>
            <a:ext cx="9080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Packer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59563" y="908050"/>
            <a:ext cx="18986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BIML Secretariat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987675" y="908050"/>
            <a:ext cx="2978150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Management Committee</a:t>
            </a:r>
          </a:p>
          <a:p>
            <a:r>
              <a:rPr lang="en-AU"/>
              <a:t>Comprising CIML members</a:t>
            </a:r>
          </a:p>
          <a:p>
            <a:r>
              <a:rPr lang="en-AU"/>
              <a:t>or their delegates</a:t>
            </a:r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395288" y="2205038"/>
            <a:ext cx="83534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519113" y="114458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International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519113" y="25844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National</a:t>
            </a: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7235825" y="2636838"/>
            <a:ext cx="2012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dirty="0"/>
              <a:t>CIML members</a:t>
            </a:r>
          </a:p>
          <a:p>
            <a:r>
              <a:rPr lang="en-AU" dirty="0"/>
              <a:t>or Corresponding </a:t>
            </a:r>
          </a:p>
          <a:p>
            <a:r>
              <a:rPr lang="en-AU" dirty="0"/>
              <a:t>members</a:t>
            </a:r>
          </a:p>
        </p:txBody>
      </p:sp>
    </p:spTree>
    <p:extLst>
      <p:ext uri="{BB962C8B-B14F-4D97-AF65-F5344CB8AC3E}">
        <p14:creationId xmlns:p14="http://schemas.microsoft.com/office/powerpoint/2010/main" val="17361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Level: International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819401"/>
            <a:ext cx="8356306" cy="3428999"/>
          </a:xfrm>
        </p:spPr>
        <p:txBody>
          <a:bodyPr>
            <a:normAutofit fontScale="70000" lnSpcReduction="20000"/>
          </a:bodyPr>
          <a:lstStyle/>
          <a:p>
            <a:r>
              <a:rPr lang="en-US" sz="4000" b="1" cap="all" dirty="0" smtClean="0">
                <a:solidFill>
                  <a:srgbClr val="FF0000"/>
                </a:solidFill>
              </a:rPr>
              <a:t>Costs</a:t>
            </a:r>
          </a:p>
          <a:p>
            <a:r>
              <a:rPr lang="en-US" dirty="0" smtClean="0"/>
              <a:t>Management Committee  (MC) (same as  MAA CPR)</a:t>
            </a:r>
          </a:p>
          <a:p>
            <a:pPr lvl="1"/>
            <a:r>
              <a:rPr lang="en-US" dirty="0" smtClean="0"/>
              <a:t>Attendance of MC by member country </a:t>
            </a:r>
          </a:p>
          <a:p>
            <a:pPr lvl="1"/>
            <a:r>
              <a:rPr lang="en-US" dirty="0" smtClean="0"/>
              <a:t>Venue supplied by  host member country or BIML</a:t>
            </a:r>
          </a:p>
          <a:p>
            <a:r>
              <a:rPr lang="en-US" dirty="0" smtClean="0"/>
              <a:t>BIML ( Similar to  MAA) </a:t>
            </a:r>
          </a:p>
          <a:p>
            <a:pPr lvl="1"/>
            <a:r>
              <a:rPr lang="en-US" dirty="0" smtClean="0"/>
              <a:t>Providing secretariat (incl. cost of attending meetings)</a:t>
            </a:r>
          </a:p>
          <a:p>
            <a:pPr lvl="1"/>
            <a:r>
              <a:rPr lang="en-US" dirty="0" smtClean="0"/>
              <a:t>Host webpage and maintain links to Designated Bodies (DBs)</a:t>
            </a:r>
          </a:p>
          <a:p>
            <a:pPr lvl="1"/>
            <a:r>
              <a:rPr lang="en-US" dirty="0" smtClean="0"/>
              <a:t>Invoicing</a:t>
            </a:r>
          </a:p>
          <a:p>
            <a:pPr lvl="1"/>
            <a:r>
              <a:rPr lang="en-US" dirty="0" smtClean="0"/>
              <a:t>Handle complaints, appeals and interpretation of ISCP </a:t>
            </a:r>
          </a:p>
          <a:p>
            <a:pPr lvl="1"/>
            <a:r>
              <a:rPr lang="en-US" dirty="0" smtClean="0"/>
              <a:t>Arrange and administer peer assessments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6510-7E56-4108-947C-E1FFC2DBDF15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447800"/>
            <a:ext cx="3810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Management Committee </a:t>
            </a:r>
          </a:p>
          <a:p>
            <a:pPr algn="ctr"/>
            <a:r>
              <a:rPr lang="en-US" sz="2400" dirty="0" smtClean="0"/>
              <a:t>(comprises CIML members or their delegates)</a:t>
            </a:r>
            <a:endParaRPr lang="en-US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5943600" y="1905000"/>
            <a:ext cx="2362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BIML Secretariat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29200" y="2136258"/>
            <a:ext cx="914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1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Level: International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978851"/>
            <a:ext cx="7975305" cy="3269549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FF0000"/>
                </a:solidFill>
              </a:rPr>
              <a:t>Income</a:t>
            </a:r>
          </a:p>
          <a:p>
            <a:r>
              <a:rPr lang="en-US" dirty="0" smtClean="0"/>
              <a:t>BIML </a:t>
            </a:r>
          </a:p>
          <a:p>
            <a:pPr lvl="1"/>
            <a:r>
              <a:rPr lang="en-US" dirty="0" smtClean="0"/>
              <a:t>Levy designation fee to cover BIML costs</a:t>
            </a:r>
          </a:p>
          <a:p>
            <a:pPr lvl="1"/>
            <a:r>
              <a:rPr lang="en-US" dirty="0" smtClean="0"/>
              <a:t>Recover costs of administering Peer Evaluation (includes actual cost of team and travel etc. recovered and paid to team)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6194-8DC9-45CF-A11F-79A15A86F68E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600200"/>
            <a:ext cx="3810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Management Committee </a:t>
            </a:r>
          </a:p>
          <a:p>
            <a:pPr algn="ctr"/>
            <a:r>
              <a:rPr lang="en-US" sz="2400" dirty="0" smtClean="0"/>
              <a:t>(comprises CIML members or their delegates)</a:t>
            </a:r>
            <a:endParaRPr lang="en-US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5943600" y="1905000"/>
            <a:ext cx="2362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BIML Secretariat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29200" y="2136258"/>
            <a:ext cx="914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2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Level: 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667001"/>
            <a:ext cx="7975305" cy="3581400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FF0000"/>
                </a:solidFill>
              </a:rPr>
              <a:t>Cost</a:t>
            </a:r>
          </a:p>
          <a:p>
            <a:r>
              <a:rPr lang="en-US" dirty="0" smtClean="0"/>
              <a:t>Administration </a:t>
            </a:r>
          </a:p>
          <a:p>
            <a:pPr lvl="1"/>
            <a:r>
              <a:rPr lang="en-US" dirty="0" smtClean="0"/>
              <a:t>Evaluation of applications</a:t>
            </a:r>
          </a:p>
          <a:p>
            <a:pPr lvl="1"/>
            <a:r>
              <a:rPr lang="en-US" dirty="0" smtClean="0"/>
              <a:t>Recommendation to Management Committee</a:t>
            </a:r>
          </a:p>
          <a:p>
            <a:pPr lvl="1"/>
            <a:r>
              <a:rPr lang="en-US" dirty="0" smtClean="0"/>
              <a:t>Member of assessment team</a:t>
            </a:r>
          </a:p>
          <a:p>
            <a:pPr lvl="1"/>
            <a:r>
              <a:rPr lang="en-US" dirty="0" smtClean="0"/>
              <a:t>Conducting assessments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3282-3FAC-48AE-958A-E56325432DA1}" type="datetime1">
              <a:rPr lang="en-US" smtClean="0"/>
              <a:t>10/12/2011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598428"/>
            <a:ext cx="6781800" cy="91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Designating Authorities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501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Level: 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971799"/>
            <a:ext cx="7975305" cy="3276601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FF0000"/>
                </a:solidFill>
              </a:rPr>
              <a:t>Income</a:t>
            </a:r>
          </a:p>
          <a:p>
            <a:r>
              <a:rPr lang="en-US" dirty="0" smtClean="0"/>
              <a:t>Levy administration fee to cover costs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3282-3FAC-48AE-958A-E56325432DA1}" type="datetime1">
              <a:rPr lang="en-US" smtClean="0"/>
              <a:t>10/12/2011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598428"/>
            <a:ext cx="6781800" cy="91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Designating Authorities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720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Level: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971799"/>
            <a:ext cx="7975305" cy="3276601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FF0000"/>
                </a:solidFill>
              </a:rPr>
              <a:t>Cost ( similar to MAA issuing authority) </a:t>
            </a:r>
          </a:p>
          <a:p>
            <a:r>
              <a:rPr lang="en-US" dirty="0" smtClean="0"/>
              <a:t>Application fee to Management Committee</a:t>
            </a:r>
          </a:p>
          <a:p>
            <a:r>
              <a:rPr lang="en-US" dirty="0" smtClean="0"/>
              <a:t>Accreditation or Peer Evaluation costs</a:t>
            </a:r>
          </a:p>
          <a:p>
            <a:r>
              <a:rPr lang="en-US" dirty="0" smtClean="0"/>
              <a:t>Designating authority administration fee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3282-3FAC-48AE-958A-E56325432DA1}" type="datetime1">
              <a:rPr lang="en-US" smtClean="0"/>
              <a:t>10/12/2011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598428"/>
            <a:ext cx="6781800" cy="91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Designated Bodies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18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Level: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94" y="2971799"/>
            <a:ext cx="7975305" cy="3276601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rgbClr val="FF0000"/>
                </a:solidFill>
              </a:rPr>
              <a:t>Income</a:t>
            </a:r>
          </a:p>
          <a:p>
            <a:r>
              <a:rPr lang="en-US" dirty="0" smtClean="0"/>
              <a:t>Income from registering packers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3282-3FAC-48AE-958A-E56325432DA1}" type="datetime1">
              <a:rPr lang="en-US" smtClean="0"/>
              <a:t>10/12/2011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OIML TC 6 ,Washington , USA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8274-43E6-456B-9179-407570B68F9C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598428"/>
            <a:ext cx="6781800" cy="91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Designated Bodies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063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546</Words>
  <Application>Microsoft Office PowerPoint</Application>
  <PresentationFormat>On-screen Show (4:3)</PresentationFormat>
  <Paragraphs>138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Cost Implications of the proposed international system for the certification of prepackages</vt:lpstr>
      <vt:lpstr>Introduction</vt:lpstr>
      <vt:lpstr>PowerPoint Presentation</vt:lpstr>
      <vt:lpstr>First Level: International</vt:lpstr>
      <vt:lpstr>First Level: International</vt:lpstr>
      <vt:lpstr>Second Level: National</vt:lpstr>
      <vt:lpstr>Second Level: National</vt:lpstr>
      <vt:lpstr>Third Level: Registration</vt:lpstr>
      <vt:lpstr>Third Level: Registration</vt:lpstr>
      <vt:lpstr>Fourth Level: Industry</vt:lpstr>
      <vt:lpstr>Fourth Level: Industry</vt:lpstr>
      <vt:lpstr>Potential benefits of the system</vt:lpstr>
      <vt:lpstr>Conclusion</vt:lpstr>
    </vt:vector>
  </TitlesOfParts>
  <Company>NRCS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Implications of the proposed international system for the certification of prepackages</dc:title>
  <dc:creator>carstesh</dc:creator>
  <cp:lastModifiedBy>carstesh</cp:lastModifiedBy>
  <cp:revision>32</cp:revision>
  <dcterms:created xsi:type="dcterms:W3CDTF">2011-08-26T09:35:07Z</dcterms:created>
  <dcterms:modified xsi:type="dcterms:W3CDTF">2011-10-12T14:02:39Z</dcterms:modified>
</cp:coreProperties>
</file>